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3"/>
    <p:restoredTop sz="93556"/>
  </p:normalViewPr>
  <p:slideViewPr>
    <p:cSldViewPr snapToGrid="0" snapToObjects="1">
      <p:cViewPr varScale="1">
        <p:scale>
          <a:sx n="71" d="100"/>
          <a:sy n="71" d="100"/>
        </p:scale>
        <p:origin x="8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A19CCC-E07A-EB43-88C0-EDBFE732C0C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F56C3EE-12C6-E84A-9968-3511FECA6C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92BB33D-CFF3-1C41-99C0-264AE4C3ED22}"/>
              </a:ext>
            </a:extLst>
          </p:cNvPr>
          <p:cNvSpPr>
            <a:spLocks noGrp="1"/>
          </p:cNvSpPr>
          <p:nvPr>
            <p:ph type="dt" sz="half" idx="10"/>
          </p:nvPr>
        </p:nvSpPr>
        <p:spPr/>
        <p:txBody>
          <a:bodyPr/>
          <a:lstStyle/>
          <a:p>
            <a:fld id="{FE83548F-55FB-8640-B18B-DBFC807027E7}" type="datetimeFigureOut">
              <a:rPr lang="ru-RU" smtClean="0"/>
              <a:t>08.02.2023</a:t>
            </a:fld>
            <a:endParaRPr lang="ru-RU"/>
          </a:p>
        </p:txBody>
      </p:sp>
      <p:sp>
        <p:nvSpPr>
          <p:cNvPr id="5" name="Нижний колонтитул 4">
            <a:extLst>
              <a:ext uri="{FF2B5EF4-FFF2-40B4-BE49-F238E27FC236}">
                <a16:creationId xmlns:a16="http://schemas.microsoft.com/office/drawing/2014/main" id="{6182CC5B-436E-8B40-A5D7-58BF4DC6CE7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9FC5EF0-F2F8-4E44-9CA0-750A235B0494}"/>
              </a:ext>
            </a:extLst>
          </p:cNvPr>
          <p:cNvSpPr>
            <a:spLocks noGrp="1"/>
          </p:cNvSpPr>
          <p:nvPr>
            <p:ph type="sldNum" sz="quarter" idx="12"/>
          </p:nvPr>
        </p:nvSpPr>
        <p:spPr/>
        <p:txBody>
          <a:bodyPr/>
          <a:lstStyle/>
          <a:p>
            <a:fld id="{57658B68-772E-604C-98F7-1846C3E8A365}" type="slidenum">
              <a:rPr lang="ru-RU" smtClean="0"/>
              <a:t>‹#›</a:t>
            </a:fld>
            <a:endParaRPr lang="ru-RU"/>
          </a:p>
        </p:txBody>
      </p:sp>
    </p:spTree>
    <p:extLst>
      <p:ext uri="{BB962C8B-B14F-4D97-AF65-F5344CB8AC3E}">
        <p14:creationId xmlns:p14="http://schemas.microsoft.com/office/powerpoint/2010/main" val="5335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D9CA7A-3E47-C54E-93AE-9DFE03BD0E7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4AB8165-6576-1E4C-9E97-EDC86B8B532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AC99019-D114-644D-861E-C6EB8EBF35ED}"/>
              </a:ext>
            </a:extLst>
          </p:cNvPr>
          <p:cNvSpPr>
            <a:spLocks noGrp="1"/>
          </p:cNvSpPr>
          <p:nvPr>
            <p:ph type="dt" sz="half" idx="10"/>
          </p:nvPr>
        </p:nvSpPr>
        <p:spPr/>
        <p:txBody>
          <a:bodyPr/>
          <a:lstStyle/>
          <a:p>
            <a:fld id="{FE83548F-55FB-8640-B18B-DBFC807027E7}" type="datetimeFigureOut">
              <a:rPr lang="ru-RU" smtClean="0"/>
              <a:t>08.02.2023</a:t>
            </a:fld>
            <a:endParaRPr lang="ru-RU"/>
          </a:p>
        </p:txBody>
      </p:sp>
      <p:sp>
        <p:nvSpPr>
          <p:cNvPr id="5" name="Нижний колонтитул 4">
            <a:extLst>
              <a:ext uri="{FF2B5EF4-FFF2-40B4-BE49-F238E27FC236}">
                <a16:creationId xmlns:a16="http://schemas.microsoft.com/office/drawing/2014/main" id="{9D3368F2-15AF-E449-91DC-007CD3195AA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8FE97FF-4B61-8D46-94E3-9348F392B2EE}"/>
              </a:ext>
            </a:extLst>
          </p:cNvPr>
          <p:cNvSpPr>
            <a:spLocks noGrp="1"/>
          </p:cNvSpPr>
          <p:nvPr>
            <p:ph type="sldNum" sz="quarter" idx="12"/>
          </p:nvPr>
        </p:nvSpPr>
        <p:spPr/>
        <p:txBody>
          <a:bodyPr/>
          <a:lstStyle/>
          <a:p>
            <a:fld id="{57658B68-772E-604C-98F7-1846C3E8A365}" type="slidenum">
              <a:rPr lang="ru-RU" smtClean="0"/>
              <a:t>‹#›</a:t>
            </a:fld>
            <a:endParaRPr lang="ru-RU"/>
          </a:p>
        </p:txBody>
      </p:sp>
    </p:spTree>
    <p:extLst>
      <p:ext uri="{BB962C8B-B14F-4D97-AF65-F5344CB8AC3E}">
        <p14:creationId xmlns:p14="http://schemas.microsoft.com/office/powerpoint/2010/main" val="192705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51E2D40-BC9F-4844-A0A5-309CF6E2689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DE6BF45-4E14-4146-BBF5-0923147F5F6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A878676-B4FE-D146-BDF9-BD7146A490FA}"/>
              </a:ext>
            </a:extLst>
          </p:cNvPr>
          <p:cNvSpPr>
            <a:spLocks noGrp="1"/>
          </p:cNvSpPr>
          <p:nvPr>
            <p:ph type="dt" sz="half" idx="10"/>
          </p:nvPr>
        </p:nvSpPr>
        <p:spPr/>
        <p:txBody>
          <a:bodyPr/>
          <a:lstStyle/>
          <a:p>
            <a:fld id="{FE83548F-55FB-8640-B18B-DBFC807027E7}" type="datetimeFigureOut">
              <a:rPr lang="ru-RU" smtClean="0"/>
              <a:t>08.02.2023</a:t>
            </a:fld>
            <a:endParaRPr lang="ru-RU"/>
          </a:p>
        </p:txBody>
      </p:sp>
      <p:sp>
        <p:nvSpPr>
          <p:cNvPr id="5" name="Нижний колонтитул 4">
            <a:extLst>
              <a:ext uri="{FF2B5EF4-FFF2-40B4-BE49-F238E27FC236}">
                <a16:creationId xmlns:a16="http://schemas.microsoft.com/office/drawing/2014/main" id="{EA91DD69-E885-C442-A830-6FA254849FE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4ABD425-F3A9-6444-9BDE-F06575D4EC9A}"/>
              </a:ext>
            </a:extLst>
          </p:cNvPr>
          <p:cNvSpPr>
            <a:spLocks noGrp="1"/>
          </p:cNvSpPr>
          <p:nvPr>
            <p:ph type="sldNum" sz="quarter" idx="12"/>
          </p:nvPr>
        </p:nvSpPr>
        <p:spPr/>
        <p:txBody>
          <a:bodyPr/>
          <a:lstStyle/>
          <a:p>
            <a:fld id="{57658B68-772E-604C-98F7-1846C3E8A365}" type="slidenum">
              <a:rPr lang="ru-RU" smtClean="0"/>
              <a:t>‹#›</a:t>
            </a:fld>
            <a:endParaRPr lang="ru-RU"/>
          </a:p>
        </p:txBody>
      </p:sp>
    </p:spTree>
    <p:extLst>
      <p:ext uri="{BB962C8B-B14F-4D97-AF65-F5344CB8AC3E}">
        <p14:creationId xmlns:p14="http://schemas.microsoft.com/office/powerpoint/2010/main" val="333282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8A8DEF-2B39-B44D-AB5C-97EF85C205A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741FEDD-D220-0C49-9E95-D6418B11253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56E0989-0AB1-CA40-AA93-E65ADFB00419}"/>
              </a:ext>
            </a:extLst>
          </p:cNvPr>
          <p:cNvSpPr>
            <a:spLocks noGrp="1"/>
          </p:cNvSpPr>
          <p:nvPr>
            <p:ph type="dt" sz="half" idx="10"/>
          </p:nvPr>
        </p:nvSpPr>
        <p:spPr/>
        <p:txBody>
          <a:bodyPr/>
          <a:lstStyle/>
          <a:p>
            <a:fld id="{FE83548F-55FB-8640-B18B-DBFC807027E7}" type="datetimeFigureOut">
              <a:rPr lang="ru-RU" smtClean="0"/>
              <a:t>08.02.2023</a:t>
            </a:fld>
            <a:endParaRPr lang="ru-RU"/>
          </a:p>
        </p:txBody>
      </p:sp>
      <p:sp>
        <p:nvSpPr>
          <p:cNvPr id="5" name="Нижний колонтитул 4">
            <a:extLst>
              <a:ext uri="{FF2B5EF4-FFF2-40B4-BE49-F238E27FC236}">
                <a16:creationId xmlns:a16="http://schemas.microsoft.com/office/drawing/2014/main" id="{81EF7BD1-2A3B-D14A-B2AD-6AEFB3B7CDD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BF07C1-5E99-1141-AB73-0B0ECFB526E5}"/>
              </a:ext>
            </a:extLst>
          </p:cNvPr>
          <p:cNvSpPr>
            <a:spLocks noGrp="1"/>
          </p:cNvSpPr>
          <p:nvPr>
            <p:ph type="sldNum" sz="quarter" idx="12"/>
          </p:nvPr>
        </p:nvSpPr>
        <p:spPr/>
        <p:txBody>
          <a:bodyPr/>
          <a:lstStyle/>
          <a:p>
            <a:fld id="{57658B68-772E-604C-98F7-1846C3E8A365}" type="slidenum">
              <a:rPr lang="ru-RU" smtClean="0"/>
              <a:t>‹#›</a:t>
            </a:fld>
            <a:endParaRPr lang="ru-RU"/>
          </a:p>
        </p:txBody>
      </p:sp>
    </p:spTree>
    <p:extLst>
      <p:ext uri="{BB962C8B-B14F-4D97-AF65-F5344CB8AC3E}">
        <p14:creationId xmlns:p14="http://schemas.microsoft.com/office/powerpoint/2010/main" val="109739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9CF8ED-1DBB-F949-92ED-F45C83DCA3F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05ACC89-FBA7-014B-9C9D-80A493122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932B948-418C-6F49-9FAE-7733D6F83C85}"/>
              </a:ext>
            </a:extLst>
          </p:cNvPr>
          <p:cNvSpPr>
            <a:spLocks noGrp="1"/>
          </p:cNvSpPr>
          <p:nvPr>
            <p:ph type="dt" sz="half" idx="10"/>
          </p:nvPr>
        </p:nvSpPr>
        <p:spPr/>
        <p:txBody>
          <a:bodyPr/>
          <a:lstStyle/>
          <a:p>
            <a:fld id="{FE83548F-55FB-8640-B18B-DBFC807027E7}" type="datetimeFigureOut">
              <a:rPr lang="ru-RU" smtClean="0"/>
              <a:t>08.02.2023</a:t>
            </a:fld>
            <a:endParaRPr lang="ru-RU"/>
          </a:p>
        </p:txBody>
      </p:sp>
      <p:sp>
        <p:nvSpPr>
          <p:cNvPr id="5" name="Нижний колонтитул 4">
            <a:extLst>
              <a:ext uri="{FF2B5EF4-FFF2-40B4-BE49-F238E27FC236}">
                <a16:creationId xmlns:a16="http://schemas.microsoft.com/office/drawing/2014/main" id="{1EAB489E-44F6-7F4E-9374-13E642379AC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08720C4-B163-7C49-B180-A8BF5E5EE215}"/>
              </a:ext>
            </a:extLst>
          </p:cNvPr>
          <p:cNvSpPr>
            <a:spLocks noGrp="1"/>
          </p:cNvSpPr>
          <p:nvPr>
            <p:ph type="sldNum" sz="quarter" idx="12"/>
          </p:nvPr>
        </p:nvSpPr>
        <p:spPr/>
        <p:txBody>
          <a:bodyPr/>
          <a:lstStyle/>
          <a:p>
            <a:fld id="{57658B68-772E-604C-98F7-1846C3E8A365}" type="slidenum">
              <a:rPr lang="ru-RU" smtClean="0"/>
              <a:t>‹#›</a:t>
            </a:fld>
            <a:endParaRPr lang="ru-RU"/>
          </a:p>
        </p:txBody>
      </p:sp>
    </p:spTree>
    <p:extLst>
      <p:ext uri="{BB962C8B-B14F-4D97-AF65-F5344CB8AC3E}">
        <p14:creationId xmlns:p14="http://schemas.microsoft.com/office/powerpoint/2010/main" val="112139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F90BA1-DE13-D848-A235-E2BBABCB9D9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62E70AC-58DD-474F-B7EA-7D57CE17469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7D9D2DA-6896-4D4D-9D9E-1D33B937393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D8FCF4E-9DCE-6144-821A-9EFB10F537B9}"/>
              </a:ext>
            </a:extLst>
          </p:cNvPr>
          <p:cNvSpPr>
            <a:spLocks noGrp="1"/>
          </p:cNvSpPr>
          <p:nvPr>
            <p:ph type="dt" sz="half" idx="10"/>
          </p:nvPr>
        </p:nvSpPr>
        <p:spPr/>
        <p:txBody>
          <a:bodyPr/>
          <a:lstStyle/>
          <a:p>
            <a:fld id="{FE83548F-55FB-8640-B18B-DBFC807027E7}" type="datetimeFigureOut">
              <a:rPr lang="ru-RU" smtClean="0"/>
              <a:t>08.02.2023</a:t>
            </a:fld>
            <a:endParaRPr lang="ru-RU"/>
          </a:p>
        </p:txBody>
      </p:sp>
      <p:sp>
        <p:nvSpPr>
          <p:cNvPr id="6" name="Нижний колонтитул 5">
            <a:extLst>
              <a:ext uri="{FF2B5EF4-FFF2-40B4-BE49-F238E27FC236}">
                <a16:creationId xmlns:a16="http://schemas.microsoft.com/office/drawing/2014/main" id="{19E3521F-CFB5-2246-9811-7F199FC638B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2CE7BCF-D3FC-F44D-B3C9-7C99D4223AA4}"/>
              </a:ext>
            </a:extLst>
          </p:cNvPr>
          <p:cNvSpPr>
            <a:spLocks noGrp="1"/>
          </p:cNvSpPr>
          <p:nvPr>
            <p:ph type="sldNum" sz="quarter" idx="12"/>
          </p:nvPr>
        </p:nvSpPr>
        <p:spPr/>
        <p:txBody>
          <a:bodyPr/>
          <a:lstStyle/>
          <a:p>
            <a:fld id="{57658B68-772E-604C-98F7-1846C3E8A365}" type="slidenum">
              <a:rPr lang="ru-RU" smtClean="0"/>
              <a:t>‹#›</a:t>
            </a:fld>
            <a:endParaRPr lang="ru-RU"/>
          </a:p>
        </p:txBody>
      </p:sp>
    </p:spTree>
    <p:extLst>
      <p:ext uri="{BB962C8B-B14F-4D97-AF65-F5344CB8AC3E}">
        <p14:creationId xmlns:p14="http://schemas.microsoft.com/office/powerpoint/2010/main" val="7835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1AB1C9-7F00-D84A-ABFC-2A2D07A7E68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73422EB-9DA9-424B-A9C9-74CB3F425D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786A1AC-8CF3-2747-A142-CD4A894A63E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6F6469D-5C24-C64D-A81A-903DE02761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56FDC4D-4BAC-1145-8C0F-F80EC2E6C15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24270336-A109-5742-AA8F-C26E027F1ED9}"/>
              </a:ext>
            </a:extLst>
          </p:cNvPr>
          <p:cNvSpPr>
            <a:spLocks noGrp="1"/>
          </p:cNvSpPr>
          <p:nvPr>
            <p:ph type="dt" sz="half" idx="10"/>
          </p:nvPr>
        </p:nvSpPr>
        <p:spPr/>
        <p:txBody>
          <a:bodyPr/>
          <a:lstStyle/>
          <a:p>
            <a:fld id="{FE83548F-55FB-8640-B18B-DBFC807027E7}" type="datetimeFigureOut">
              <a:rPr lang="ru-RU" smtClean="0"/>
              <a:t>08.02.2023</a:t>
            </a:fld>
            <a:endParaRPr lang="ru-RU"/>
          </a:p>
        </p:txBody>
      </p:sp>
      <p:sp>
        <p:nvSpPr>
          <p:cNvPr id="8" name="Нижний колонтитул 7">
            <a:extLst>
              <a:ext uri="{FF2B5EF4-FFF2-40B4-BE49-F238E27FC236}">
                <a16:creationId xmlns:a16="http://schemas.microsoft.com/office/drawing/2014/main" id="{1AE54566-D653-4A4D-B9D2-3225D620E30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09E433C-767E-C948-88B3-1F0A6BC4D660}"/>
              </a:ext>
            </a:extLst>
          </p:cNvPr>
          <p:cNvSpPr>
            <a:spLocks noGrp="1"/>
          </p:cNvSpPr>
          <p:nvPr>
            <p:ph type="sldNum" sz="quarter" idx="12"/>
          </p:nvPr>
        </p:nvSpPr>
        <p:spPr/>
        <p:txBody>
          <a:bodyPr/>
          <a:lstStyle/>
          <a:p>
            <a:fld id="{57658B68-772E-604C-98F7-1846C3E8A365}" type="slidenum">
              <a:rPr lang="ru-RU" smtClean="0"/>
              <a:t>‹#›</a:t>
            </a:fld>
            <a:endParaRPr lang="ru-RU"/>
          </a:p>
        </p:txBody>
      </p:sp>
    </p:spTree>
    <p:extLst>
      <p:ext uri="{BB962C8B-B14F-4D97-AF65-F5344CB8AC3E}">
        <p14:creationId xmlns:p14="http://schemas.microsoft.com/office/powerpoint/2010/main" val="282953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0E3003-07B2-B44C-8C87-EBD1508C576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16C90E1-6A7B-5E40-ABB9-0962333E929C}"/>
              </a:ext>
            </a:extLst>
          </p:cNvPr>
          <p:cNvSpPr>
            <a:spLocks noGrp="1"/>
          </p:cNvSpPr>
          <p:nvPr>
            <p:ph type="dt" sz="half" idx="10"/>
          </p:nvPr>
        </p:nvSpPr>
        <p:spPr/>
        <p:txBody>
          <a:bodyPr/>
          <a:lstStyle/>
          <a:p>
            <a:fld id="{FE83548F-55FB-8640-B18B-DBFC807027E7}" type="datetimeFigureOut">
              <a:rPr lang="ru-RU" smtClean="0"/>
              <a:t>08.02.2023</a:t>
            </a:fld>
            <a:endParaRPr lang="ru-RU"/>
          </a:p>
        </p:txBody>
      </p:sp>
      <p:sp>
        <p:nvSpPr>
          <p:cNvPr id="4" name="Нижний колонтитул 3">
            <a:extLst>
              <a:ext uri="{FF2B5EF4-FFF2-40B4-BE49-F238E27FC236}">
                <a16:creationId xmlns:a16="http://schemas.microsoft.com/office/drawing/2014/main" id="{13CF245B-B3C0-5C40-A4D1-E4566EBFCCB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602F9A1-0F41-9B43-8BCF-FDFCC5792719}"/>
              </a:ext>
            </a:extLst>
          </p:cNvPr>
          <p:cNvSpPr>
            <a:spLocks noGrp="1"/>
          </p:cNvSpPr>
          <p:nvPr>
            <p:ph type="sldNum" sz="quarter" idx="12"/>
          </p:nvPr>
        </p:nvSpPr>
        <p:spPr/>
        <p:txBody>
          <a:bodyPr/>
          <a:lstStyle/>
          <a:p>
            <a:fld id="{57658B68-772E-604C-98F7-1846C3E8A365}" type="slidenum">
              <a:rPr lang="ru-RU" smtClean="0"/>
              <a:t>‹#›</a:t>
            </a:fld>
            <a:endParaRPr lang="ru-RU"/>
          </a:p>
        </p:txBody>
      </p:sp>
    </p:spTree>
    <p:extLst>
      <p:ext uri="{BB962C8B-B14F-4D97-AF65-F5344CB8AC3E}">
        <p14:creationId xmlns:p14="http://schemas.microsoft.com/office/powerpoint/2010/main" val="21369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3909690-C4BF-8240-91FC-70564E8FAF07}"/>
              </a:ext>
            </a:extLst>
          </p:cNvPr>
          <p:cNvSpPr>
            <a:spLocks noGrp="1"/>
          </p:cNvSpPr>
          <p:nvPr>
            <p:ph type="dt" sz="half" idx="10"/>
          </p:nvPr>
        </p:nvSpPr>
        <p:spPr/>
        <p:txBody>
          <a:bodyPr/>
          <a:lstStyle/>
          <a:p>
            <a:fld id="{FE83548F-55FB-8640-B18B-DBFC807027E7}" type="datetimeFigureOut">
              <a:rPr lang="ru-RU" smtClean="0"/>
              <a:t>08.02.2023</a:t>
            </a:fld>
            <a:endParaRPr lang="ru-RU"/>
          </a:p>
        </p:txBody>
      </p:sp>
      <p:sp>
        <p:nvSpPr>
          <p:cNvPr id="3" name="Нижний колонтитул 2">
            <a:extLst>
              <a:ext uri="{FF2B5EF4-FFF2-40B4-BE49-F238E27FC236}">
                <a16:creationId xmlns:a16="http://schemas.microsoft.com/office/drawing/2014/main" id="{C12ADE44-76E1-824A-A6A9-5FABD681503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7BEB312-8FA2-D743-8443-87606BCD5C7B}"/>
              </a:ext>
            </a:extLst>
          </p:cNvPr>
          <p:cNvSpPr>
            <a:spLocks noGrp="1"/>
          </p:cNvSpPr>
          <p:nvPr>
            <p:ph type="sldNum" sz="quarter" idx="12"/>
          </p:nvPr>
        </p:nvSpPr>
        <p:spPr/>
        <p:txBody>
          <a:bodyPr/>
          <a:lstStyle/>
          <a:p>
            <a:fld id="{57658B68-772E-604C-98F7-1846C3E8A365}" type="slidenum">
              <a:rPr lang="ru-RU" smtClean="0"/>
              <a:t>‹#›</a:t>
            </a:fld>
            <a:endParaRPr lang="ru-RU"/>
          </a:p>
        </p:txBody>
      </p:sp>
    </p:spTree>
    <p:extLst>
      <p:ext uri="{BB962C8B-B14F-4D97-AF65-F5344CB8AC3E}">
        <p14:creationId xmlns:p14="http://schemas.microsoft.com/office/powerpoint/2010/main" val="12829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09E169-17C7-5F44-9A08-1D8E8F34C7E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AE56893-FCFF-5A4D-8E10-940331303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478DAD9-BDE1-CE44-A355-4C49BB08C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2228993-B333-D748-B8F0-79A0D342E4E7}"/>
              </a:ext>
            </a:extLst>
          </p:cNvPr>
          <p:cNvSpPr>
            <a:spLocks noGrp="1"/>
          </p:cNvSpPr>
          <p:nvPr>
            <p:ph type="dt" sz="half" idx="10"/>
          </p:nvPr>
        </p:nvSpPr>
        <p:spPr/>
        <p:txBody>
          <a:bodyPr/>
          <a:lstStyle/>
          <a:p>
            <a:fld id="{FE83548F-55FB-8640-B18B-DBFC807027E7}" type="datetimeFigureOut">
              <a:rPr lang="ru-RU" smtClean="0"/>
              <a:t>08.02.2023</a:t>
            </a:fld>
            <a:endParaRPr lang="ru-RU"/>
          </a:p>
        </p:txBody>
      </p:sp>
      <p:sp>
        <p:nvSpPr>
          <p:cNvPr id="6" name="Нижний колонтитул 5">
            <a:extLst>
              <a:ext uri="{FF2B5EF4-FFF2-40B4-BE49-F238E27FC236}">
                <a16:creationId xmlns:a16="http://schemas.microsoft.com/office/drawing/2014/main" id="{32334136-EE6B-7E44-AC60-E2B2A6AD387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5DAA266-3410-5040-A500-7BD87F040BC8}"/>
              </a:ext>
            </a:extLst>
          </p:cNvPr>
          <p:cNvSpPr>
            <a:spLocks noGrp="1"/>
          </p:cNvSpPr>
          <p:nvPr>
            <p:ph type="sldNum" sz="quarter" idx="12"/>
          </p:nvPr>
        </p:nvSpPr>
        <p:spPr/>
        <p:txBody>
          <a:bodyPr/>
          <a:lstStyle/>
          <a:p>
            <a:fld id="{57658B68-772E-604C-98F7-1846C3E8A365}" type="slidenum">
              <a:rPr lang="ru-RU" smtClean="0"/>
              <a:t>‹#›</a:t>
            </a:fld>
            <a:endParaRPr lang="ru-RU"/>
          </a:p>
        </p:txBody>
      </p:sp>
    </p:spTree>
    <p:extLst>
      <p:ext uri="{BB962C8B-B14F-4D97-AF65-F5344CB8AC3E}">
        <p14:creationId xmlns:p14="http://schemas.microsoft.com/office/powerpoint/2010/main" val="173364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D9E306-8A5C-6244-B3B2-AB5CA0C18B9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83BE832-714D-2943-919B-E9A8BF929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915FD63-CA8D-834A-9EB4-74CB5162A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DE940F6-6750-1644-9D4F-11DFBD01E0FF}"/>
              </a:ext>
            </a:extLst>
          </p:cNvPr>
          <p:cNvSpPr>
            <a:spLocks noGrp="1"/>
          </p:cNvSpPr>
          <p:nvPr>
            <p:ph type="dt" sz="half" idx="10"/>
          </p:nvPr>
        </p:nvSpPr>
        <p:spPr/>
        <p:txBody>
          <a:bodyPr/>
          <a:lstStyle/>
          <a:p>
            <a:fld id="{FE83548F-55FB-8640-B18B-DBFC807027E7}" type="datetimeFigureOut">
              <a:rPr lang="ru-RU" smtClean="0"/>
              <a:t>08.02.2023</a:t>
            </a:fld>
            <a:endParaRPr lang="ru-RU"/>
          </a:p>
        </p:txBody>
      </p:sp>
      <p:sp>
        <p:nvSpPr>
          <p:cNvPr id="6" name="Нижний колонтитул 5">
            <a:extLst>
              <a:ext uri="{FF2B5EF4-FFF2-40B4-BE49-F238E27FC236}">
                <a16:creationId xmlns:a16="http://schemas.microsoft.com/office/drawing/2014/main" id="{57C690FA-F474-DF47-8B34-B331F1B8F43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A70D4BD-E8E3-7544-A789-CBFB1CD7B724}"/>
              </a:ext>
            </a:extLst>
          </p:cNvPr>
          <p:cNvSpPr>
            <a:spLocks noGrp="1"/>
          </p:cNvSpPr>
          <p:nvPr>
            <p:ph type="sldNum" sz="quarter" idx="12"/>
          </p:nvPr>
        </p:nvSpPr>
        <p:spPr/>
        <p:txBody>
          <a:bodyPr/>
          <a:lstStyle/>
          <a:p>
            <a:fld id="{57658B68-772E-604C-98F7-1846C3E8A365}" type="slidenum">
              <a:rPr lang="ru-RU" smtClean="0"/>
              <a:t>‹#›</a:t>
            </a:fld>
            <a:endParaRPr lang="ru-RU"/>
          </a:p>
        </p:txBody>
      </p:sp>
    </p:spTree>
    <p:extLst>
      <p:ext uri="{BB962C8B-B14F-4D97-AF65-F5344CB8AC3E}">
        <p14:creationId xmlns:p14="http://schemas.microsoft.com/office/powerpoint/2010/main" val="234724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DBA7E3-B4BC-EE4E-ABD1-0D3D71E30E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52D1225-32B3-7C45-A28A-BECECD1A8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BF74F1F-87F0-594E-8BFB-1D07D1FAA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3548F-55FB-8640-B18B-DBFC807027E7}" type="datetimeFigureOut">
              <a:rPr lang="ru-RU" smtClean="0"/>
              <a:t>08.02.2023</a:t>
            </a:fld>
            <a:endParaRPr lang="ru-RU"/>
          </a:p>
        </p:txBody>
      </p:sp>
      <p:sp>
        <p:nvSpPr>
          <p:cNvPr id="5" name="Нижний колонтитул 4">
            <a:extLst>
              <a:ext uri="{FF2B5EF4-FFF2-40B4-BE49-F238E27FC236}">
                <a16:creationId xmlns:a16="http://schemas.microsoft.com/office/drawing/2014/main" id="{9FB490A3-7991-D849-849E-E8A6BF6CB1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B951B12-4E1D-F740-BB09-4C955AF225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58B68-772E-604C-98F7-1846C3E8A365}" type="slidenum">
              <a:rPr lang="ru-RU" smtClean="0"/>
              <a:t>‹#›</a:t>
            </a:fld>
            <a:endParaRPr lang="ru-RU"/>
          </a:p>
        </p:txBody>
      </p:sp>
    </p:spTree>
    <p:extLst>
      <p:ext uri="{BB962C8B-B14F-4D97-AF65-F5344CB8AC3E}">
        <p14:creationId xmlns:p14="http://schemas.microsoft.com/office/powerpoint/2010/main" val="2362874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uthorservices.taylorandfrancis.com/data-sharing-policies/publicly-available/" TargetMode="External"/><Relationship Id="rId2" Type="http://schemas.openxmlformats.org/officeDocument/2006/relationships/hyperlink" Target="https://authorservices.taylorandfrancis.com/data-sharing-policies/share-upon-reasonable-request/" TargetMode="External"/><Relationship Id="rId1" Type="http://schemas.openxmlformats.org/officeDocument/2006/relationships/slideLayout" Target="../slideLayouts/slideLayout2.xml"/><Relationship Id="rId5" Type="http://schemas.openxmlformats.org/officeDocument/2006/relationships/hyperlink" Target="https://authorservices.taylorandfrancis.com/data-sharing-policies/open-and-fair/" TargetMode="External"/><Relationship Id="rId4" Type="http://schemas.openxmlformats.org/officeDocument/2006/relationships/hyperlink" Target="https://authorservices.taylorandfrancis.com/data-sharing-policies/open-data/"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81064D-FDCF-C845-B74F-233A0FAA80E3}"/>
              </a:ext>
            </a:extLst>
          </p:cNvPr>
          <p:cNvSpPr>
            <a:spLocks noGrp="1"/>
          </p:cNvSpPr>
          <p:nvPr>
            <p:ph type="ctrTitle"/>
          </p:nvPr>
        </p:nvSpPr>
        <p:spPr/>
        <p:txBody>
          <a:bodyPr/>
          <a:lstStyle/>
          <a:p>
            <a:r>
              <a:rPr lang="en-US" dirty="0"/>
              <a:t>Report</a:t>
            </a:r>
            <a:endParaRPr lang="ru-RU" dirty="0"/>
          </a:p>
        </p:txBody>
      </p:sp>
      <p:sp>
        <p:nvSpPr>
          <p:cNvPr id="3" name="Подзаголовок 2">
            <a:extLst>
              <a:ext uri="{FF2B5EF4-FFF2-40B4-BE49-F238E27FC236}">
                <a16:creationId xmlns:a16="http://schemas.microsoft.com/office/drawing/2014/main" id="{8871E9D4-02F9-A34B-A295-BAF104009288}"/>
              </a:ext>
            </a:extLst>
          </p:cNvPr>
          <p:cNvSpPr>
            <a:spLocks noGrp="1"/>
          </p:cNvSpPr>
          <p:nvPr>
            <p:ph type="subTitle" idx="1"/>
          </p:nvPr>
        </p:nvSpPr>
        <p:spPr/>
        <p:txBody>
          <a:bodyPr/>
          <a:lstStyle/>
          <a:p>
            <a:r>
              <a:rPr lang="en-US" dirty="0"/>
              <a:t>Week 8</a:t>
            </a:r>
            <a:endParaRPr lang="ru-RU" dirty="0"/>
          </a:p>
        </p:txBody>
      </p:sp>
    </p:spTree>
    <p:extLst>
      <p:ext uri="{BB962C8B-B14F-4D97-AF65-F5344CB8AC3E}">
        <p14:creationId xmlns:p14="http://schemas.microsoft.com/office/powerpoint/2010/main" val="118711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618B2C-587F-B24D-AD0F-A24734A6B738}"/>
              </a:ext>
            </a:extLst>
          </p:cNvPr>
          <p:cNvSpPr>
            <a:spLocks noGrp="1"/>
          </p:cNvSpPr>
          <p:nvPr>
            <p:ph type="title"/>
          </p:nvPr>
        </p:nvSpPr>
        <p:spPr/>
        <p:txBody>
          <a:bodyPr/>
          <a:lstStyle/>
          <a:p>
            <a:r>
              <a:rPr lang="en-US" dirty="0"/>
              <a:t>Research poster</a:t>
            </a:r>
            <a:endParaRPr lang="ru-RU" dirty="0"/>
          </a:p>
        </p:txBody>
      </p:sp>
      <p:sp>
        <p:nvSpPr>
          <p:cNvPr id="3" name="Объект 2">
            <a:extLst>
              <a:ext uri="{FF2B5EF4-FFF2-40B4-BE49-F238E27FC236}">
                <a16:creationId xmlns:a16="http://schemas.microsoft.com/office/drawing/2014/main" id="{825EB162-22C5-A549-A00F-43A72DB11DDD}"/>
              </a:ext>
            </a:extLst>
          </p:cNvPr>
          <p:cNvSpPr>
            <a:spLocks noGrp="1"/>
          </p:cNvSpPr>
          <p:nvPr>
            <p:ph idx="1"/>
          </p:nvPr>
        </p:nvSpPr>
        <p:spPr/>
        <p:txBody>
          <a:bodyPr>
            <a:normAutofit lnSpcReduction="10000"/>
          </a:bodyPr>
          <a:lstStyle/>
          <a:p>
            <a:r>
              <a:rPr lang="en" b="1" dirty="0"/>
              <a:t>Where do I begin?</a:t>
            </a:r>
          </a:p>
          <a:p>
            <a:r>
              <a:rPr lang="en" dirty="0"/>
              <a:t>Answer these three questions:</a:t>
            </a:r>
          </a:p>
          <a:p>
            <a:r>
              <a:rPr lang="en" dirty="0"/>
              <a:t>What is the most important/interesting/astounding finding from my research project?</a:t>
            </a:r>
          </a:p>
          <a:p>
            <a:br>
              <a:rPr lang="en" dirty="0"/>
            </a:br>
            <a:r>
              <a:rPr lang="en" dirty="0"/>
              <a:t>How can I visually share my research with conference attendees? Should I use charts, graphs, photos, images?</a:t>
            </a:r>
          </a:p>
          <a:p>
            <a:br>
              <a:rPr lang="en" dirty="0"/>
            </a:br>
            <a:r>
              <a:rPr lang="en" dirty="0"/>
              <a:t>What kind of information can I convey during my talk that will complement my poster?</a:t>
            </a:r>
          </a:p>
          <a:p>
            <a:endParaRPr lang="ru-RU" dirty="0"/>
          </a:p>
        </p:txBody>
      </p:sp>
    </p:spTree>
    <p:extLst>
      <p:ext uri="{BB962C8B-B14F-4D97-AF65-F5344CB8AC3E}">
        <p14:creationId xmlns:p14="http://schemas.microsoft.com/office/powerpoint/2010/main" val="6161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EE1737-8B70-824E-BCC4-0BAD09D11DD5}"/>
              </a:ext>
            </a:extLst>
          </p:cNvPr>
          <p:cNvSpPr>
            <a:spLocks noGrp="1"/>
          </p:cNvSpPr>
          <p:nvPr>
            <p:ph type="title"/>
          </p:nvPr>
        </p:nvSpPr>
        <p:spPr/>
        <p:txBody>
          <a:bodyPr/>
          <a:lstStyle/>
          <a:p>
            <a:r>
              <a:rPr lang="en-US" dirty="0"/>
              <a:t>Publishing</a:t>
            </a:r>
            <a:endParaRPr lang="ru-RU" dirty="0"/>
          </a:p>
        </p:txBody>
      </p:sp>
      <p:sp>
        <p:nvSpPr>
          <p:cNvPr id="3" name="Объект 2">
            <a:extLst>
              <a:ext uri="{FF2B5EF4-FFF2-40B4-BE49-F238E27FC236}">
                <a16:creationId xmlns:a16="http://schemas.microsoft.com/office/drawing/2014/main" id="{A45AEB0E-CA94-614C-B62E-D06BA7D56903}"/>
              </a:ext>
            </a:extLst>
          </p:cNvPr>
          <p:cNvSpPr>
            <a:spLocks noGrp="1"/>
          </p:cNvSpPr>
          <p:nvPr>
            <p:ph idx="1"/>
          </p:nvPr>
        </p:nvSpPr>
        <p:spPr/>
        <p:txBody>
          <a:bodyPr>
            <a:normAutofit fontScale="92500" lnSpcReduction="10000"/>
          </a:bodyPr>
          <a:lstStyle/>
          <a:p>
            <a:pPr fontAlgn="base"/>
            <a:r>
              <a:rPr lang="en" dirty="0"/>
              <a:t>1. Find a journal</a:t>
            </a:r>
          </a:p>
          <a:p>
            <a:pPr fontAlgn="base"/>
            <a:r>
              <a:rPr lang="en" dirty="0"/>
              <a:t>Find out the journals that could be best suited for publishing your research. Match your manuscript using the </a:t>
            </a:r>
            <a:r>
              <a:rPr lang="en" dirty="0" err="1"/>
              <a:t>JournalFinder</a:t>
            </a:r>
            <a:r>
              <a:rPr lang="en" dirty="0"/>
              <a:t> tool, then learn more about each journal.</a:t>
            </a:r>
          </a:p>
          <a:p>
            <a:r>
              <a:rPr lang="en" dirty="0"/>
              <a:t>Top tips</a:t>
            </a:r>
          </a:p>
          <a:p>
            <a:r>
              <a:rPr lang="en" dirty="0"/>
              <a:t>Read the journal's aims and scope to make sure it is a match</a:t>
            </a:r>
          </a:p>
          <a:p>
            <a:r>
              <a:rPr lang="en" dirty="0"/>
              <a:t>Check whether you can submit – some journals are invitation only</a:t>
            </a:r>
          </a:p>
          <a:p>
            <a:r>
              <a:rPr lang="en" dirty="0"/>
              <a:t>Use journal metrics to understand the impact of a journal</a:t>
            </a:r>
          </a:p>
          <a:p>
            <a:r>
              <a:rPr lang="en" dirty="0"/>
              <a:t>If available, check the journal at Journal Insights for additional info about impact, speed and reach</a:t>
            </a:r>
          </a:p>
        </p:txBody>
      </p:sp>
    </p:spTree>
    <p:extLst>
      <p:ext uri="{BB962C8B-B14F-4D97-AF65-F5344CB8AC3E}">
        <p14:creationId xmlns:p14="http://schemas.microsoft.com/office/powerpoint/2010/main" val="2435516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0BDF81-715C-F54D-B967-224967573D45}"/>
              </a:ext>
            </a:extLst>
          </p:cNvPr>
          <p:cNvSpPr>
            <a:spLocks noGrp="1"/>
          </p:cNvSpPr>
          <p:nvPr>
            <p:ph type="title"/>
          </p:nvPr>
        </p:nvSpPr>
        <p:spPr/>
        <p:txBody>
          <a:bodyPr/>
          <a:lstStyle/>
          <a:p>
            <a:r>
              <a:rPr lang="en-US" dirty="0"/>
              <a:t>Publishing</a:t>
            </a:r>
            <a:endParaRPr lang="ru-RU" dirty="0"/>
          </a:p>
        </p:txBody>
      </p:sp>
      <p:sp>
        <p:nvSpPr>
          <p:cNvPr id="3" name="Объект 2">
            <a:extLst>
              <a:ext uri="{FF2B5EF4-FFF2-40B4-BE49-F238E27FC236}">
                <a16:creationId xmlns:a16="http://schemas.microsoft.com/office/drawing/2014/main" id="{EEFEC4B5-D9B6-944D-A1FA-99F1E42B4C91}"/>
              </a:ext>
            </a:extLst>
          </p:cNvPr>
          <p:cNvSpPr>
            <a:spLocks noGrp="1"/>
          </p:cNvSpPr>
          <p:nvPr>
            <p:ph idx="1"/>
          </p:nvPr>
        </p:nvSpPr>
        <p:spPr/>
        <p:txBody>
          <a:bodyPr/>
          <a:lstStyle/>
          <a:p>
            <a:r>
              <a:rPr lang="en" dirty="0"/>
              <a:t>2. Prepare your paper for submission</a:t>
            </a:r>
          </a:p>
          <a:p>
            <a:r>
              <a:rPr lang="en-US" dirty="0"/>
              <a:t>3. Submit and revise</a:t>
            </a:r>
          </a:p>
          <a:p>
            <a:r>
              <a:rPr lang="en" dirty="0"/>
              <a:t>Top tips</a:t>
            </a:r>
          </a:p>
          <a:p>
            <a:r>
              <a:rPr lang="en" dirty="0"/>
              <a:t>Check the open access options on the journal's home page</a:t>
            </a:r>
          </a:p>
          <a:p>
            <a:r>
              <a:rPr lang="en" dirty="0"/>
              <a:t>Consider the options for sharing your research data</a:t>
            </a:r>
          </a:p>
          <a:p>
            <a:r>
              <a:rPr lang="en" dirty="0"/>
              <a:t>Be accurate and clear when checking your proofs</a:t>
            </a:r>
          </a:p>
          <a:p>
            <a:r>
              <a:rPr lang="en" dirty="0"/>
              <a:t>Inform yourself about copyright and licensing</a:t>
            </a:r>
          </a:p>
          <a:p>
            <a:endParaRPr lang="ru-RU" dirty="0"/>
          </a:p>
        </p:txBody>
      </p:sp>
    </p:spTree>
    <p:extLst>
      <p:ext uri="{BB962C8B-B14F-4D97-AF65-F5344CB8AC3E}">
        <p14:creationId xmlns:p14="http://schemas.microsoft.com/office/powerpoint/2010/main" val="226135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69F50F-1D93-A14D-91DE-A911CAA822AE}"/>
              </a:ext>
            </a:extLst>
          </p:cNvPr>
          <p:cNvSpPr>
            <a:spLocks noGrp="1"/>
          </p:cNvSpPr>
          <p:nvPr>
            <p:ph type="title"/>
          </p:nvPr>
        </p:nvSpPr>
        <p:spPr/>
        <p:txBody>
          <a:bodyPr/>
          <a:lstStyle/>
          <a:p>
            <a:r>
              <a:rPr lang="en-US" dirty="0"/>
              <a:t>publishing</a:t>
            </a:r>
            <a:endParaRPr lang="ru-RU" dirty="0"/>
          </a:p>
        </p:txBody>
      </p:sp>
      <p:sp>
        <p:nvSpPr>
          <p:cNvPr id="3" name="Объект 2">
            <a:extLst>
              <a:ext uri="{FF2B5EF4-FFF2-40B4-BE49-F238E27FC236}">
                <a16:creationId xmlns:a16="http://schemas.microsoft.com/office/drawing/2014/main" id="{CECB2A00-8EFA-7745-86B6-DBF8E064BB6D}"/>
              </a:ext>
            </a:extLst>
          </p:cNvPr>
          <p:cNvSpPr>
            <a:spLocks noGrp="1"/>
          </p:cNvSpPr>
          <p:nvPr>
            <p:ph idx="1"/>
          </p:nvPr>
        </p:nvSpPr>
        <p:spPr/>
        <p:txBody>
          <a:bodyPr/>
          <a:lstStyle/>
          <a:p>
            <a:r>
              <a:rPr lang="en-US" dirty="0"/>
              <a:t>4. Track your research</a:t>
            </a:r>
          </a:p>
          <a:p>
            <a:r>
              <a:rPr lang="en" dirty="0"/>
              <a:t>You can track the status of your submitted paper online. The system you use to track your submission will be the same system to which you submitted. Use the reference number you received after submission to track your submission.</a:t>
            </a:r>
          </a:p>
          <a:p>
            <a:r>
              <a:rPr lang="en-US" dirty="0"/>
              <a:t>5. Share and promote</a:t>
            </a:r>
          </a:p>
          <a:p>
            <a:endParaRPr lang="ru-RU" dirty="0"/>
          </a:p>
        </p:txBody>
      </p:sp>
    </p:spTree>
    <p:extLst>
      <p:ext uri="{BB962C8B-B14F-4D97-AF65-F5344CB8AC3E}">
        <p14:creationId xmlns:p14="http://schemas.microsoft.com/office/powerpoint/2010/main" val="4237925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134A50-5D22-914F-9CC6-990E4096CAE0}"/>
              </a:ext>
            </a:extLst>
          </p:cNvPr>
          <p:cNvSpPr>
            <a:spLocks noGrp="1"/>
          </p:cNvSpPr>
          <p:nvPr>
            <p:ph type="title"/>
          </p:nvPr>
        </p:nvSpPr>
        <p:spPr/>
        <p:txBody>
          <a:bodyPr/>
          <a:lstStyle/>
          <a:p>
            <a:r>
              <a:rPr lang="en-US" dirty="0"/>
              <a:t>Reporting results from studies</a:t>
            </a:r>
            <a:endParaRPr lang="ru-RU" dirty="0"/>
          </a:p>
        </p:txBody>
      </p:sp>
      <p:sp>
        <p:nvSpPr>
          <p:cNvPr id="3" name="Объект 2">
            <a:extLst>
              <a:ext uri="{FF2B5EF4-FFF2-40B4-BE49-F238E27FC236}">
                <a16:creationId xmlns:a16="http://schemas.microsoft.com/office/drawing/2014/main" id="{78EB25AE-B7FB-1044-B6C8-B314619D4FDD}"/>
              </a:ext>
            </a:extLst>
          </p:cNvPr>
          <p:cNvSpPr>
            <a:spLocks noGrp="1"/>
          </p:cNvSpPr>
          <p:nvPr>
            <p:ph idx="1"/>
          </p:nvPr>
        </p:nvSpPr>
        <p:spPr/>
        <p:txBody>
          <a:bodyPr>
            <a:normAutofit lnSpcReduction="10000"/>
          </a:bodyPr>
          <a:lstStyle/>
          <a:p>
            <a:r>
              <a:rPr lang="en" sz="3200" dirty="0"/>
              <a:t>Find the story in your data</a:t>
            </a:r>
          </a:p>
          <a:p>
            <a:pPr lvl="1"/>
            <a:r>
              <a:rPr lang="en" sz="2800" dirty="0"/>
              <a:t>That is, in your thesis you need to make points that are:</a:t>
            </a:r>
          </a:p>
          <a:p>
            <a:pPr lvl="1"/>
            <a:r>
              <a:rPr lang="en" sz="2800" dirty="0"/>
              <a:t>contextually grounded (based on your data)</a:t>
            </a:r>
          </a:p>
          <a:p>
            <a:pPr lvl="1"/>
            <a:r>
              <a:rPr lang="en" sz="2800" dirty="0"/>
              <a:t>theoretical (related to relevant theory)</a:t>
            </a:r>
          </a:p>
          <a:p>
            <a:pPr lvl="1"/>
            <a:r>
              <a:rPr lang="en" sz="2800" dirty="0"/>
              <a:t>viewed as a contribution by the relevant professional community of readers (they add something to the current body of research or theory)</a:t>
            </a:r>
          </a:p>
          <a:p>
            <a:r>
              <a:rPr lang="en" sz="3200" dirty="0"/>
              <a:t>establish the connections between the patterns that emerge from your analysis and your research questions</a:t>
            </a:r>
          </a:p>
          <a:p>
            <a:r>
              <a:rPr lang="en" sz="3200" dirty="0"/>
              <a:t>relate those connections to the existing research and theory</a:t>
            </a:r>
            <a:endParaRPr lang="ru-RU" sz="3200" dirty="0"/>
          </a:p>
        </p:txBody>
      </p:sp>
    </p:spTree>
    <p:extLst>
      <p:ext uri="{BB962C8B-B14F-4D97-AF65-F5344CB8AC3E}">
        <p14:creationId xmlns:p14="http://schemas.microsoft.com/office/powerpoint/2010/main" val="248796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18CAD6-9879-FD4C-BF9F-3E4F239F9551}"/>
              </a:ext>
            </a:extLst>
          </p:cNvPr>
          <p:cNvSpPr>
            <a:spLocks noGrp="1"/>
          </p:cNvSpPr>
          <p:nvPr>
            <p:ph type="title"/>
          </p:nvPr>
        </p:nvSpPr>
        <p:spPr/>
        <p:txBody>
          <a:bodyPr/>
          <a:lstStyle/>
          <a:p>
            <a:r>
              <a:rPr lang="en-US" dirty="0"/>
              <a:t>Activity</a:t>
            </a:r>
            <a:endParaRPr lang="ru-RU" dirty="0"/>
          </a:p>
        </p:txBody>
      </p:sp>
      <p:sp>
        <p:nvSpPr>
          <p:cNvPr id="3" name="Объект 2">
            <a:extLst>
              <a:ext uri="{FF2B5EF4-FFF2-40B4-BE49-F238E27FC236}">
                <a16:creationId xmlns:a16="http://schemas.microsoft.com/office/drawing/2014/main" id="{16B73D87-AA5D-A746-B724-1B82137A8E30}"/>
              </a:ext>
            </a:extLst>
          </p:cNvPr>
          <p:cNvSpPr>
            <a:spLocks noGrp="1"/>
          </p:cNvSpPr>
          <p:nvPr>
            <p:ph idx="1"/>
          </p:nvPr>
        </p:nvSpPr>
        <p:spPr/>
        <p:txBody>
          <a:bodyPr/>
          <a:lstStyle/>
          <a:p>
            <a:r>
              <a:rPr lang="en" dirty="0"/>
              <a:t>1. Write down all the things you know now that you didn't know when you started the research. Use a single sentence for each item. (At this point, don't worry about whether they relate to your aims or research questions.)</a:t>
            </a:r>
          </a:p>
          <a:p>
            <a:r>
              <a:rPr lang="en" dirty="0"/>
              <a:t>2. Sort the sentences into groups. Give each group a heading. Now check the headings against your research question(s). Do all the headings relate to the research question(s)? Do the questions need refining?</a:t>
            </a:r>
          </a:p>
          <a:p>
            <a:r>
              <a:rPr lang="en" dirty="0"/>
              <a:t>3. Use these groups and headings to make a plan of the points you want to make in your discussion.</a:t>
            </a:r>
          </a:p>
          <a:p>
            <a:endParaRPr lang="ru-RU" dirty="0"/>
          </a:p>
        </p:txBody>
      </p:sp>
    </p:spTree>
    <p:extLst>
      <p:ext uri="{BB962C8B-B14F-4D97-AF65-F5344CB8AC3E}">
        <p14:creationId xmlns:p14="http://schemas.microsoft.com/office/powerpoint/2010/main" val="429380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D8A18B-721F-3244-B985-9E91AEF463E0}"/>
              </a:ext>
            </a:extLst>
          </p:cNvPr>
          <p:cNvSpPr>
            <a:spLocks noGrp="1"/>
          </p:cNvSpPr>
          <p:nvPr>
            <p:ph type="title"/>
          </p:nvPr>
        </p:nvSpPr>
        <p:spPr/>
        <p:txBody>
          <a:bodyPr/>
          <a:lstStyle/>
          <a:p>
            <a:r>
              <a:rPr lang="en-US" dirty="0"/>
              <a:t>Present your findings</a:t>
            </a:r>
            <a:endParaRPr lang="ru-RU" dirty="0"/>
          </a:p>
        </p:txBody>
      </p:sp>
      <p:sp>
        <p:nvSpPr>
          <p:cNvPr id="3" name="Объект 2">
            <a:extLst>
              <a:ext uri="{FF2B5EF4-FFF2-40B4-BE49-F238E27FC236}">
                <a16:creationId xmlns:a16="http://schemas.microsoft.com/office/drawing/2014/main" id="{2FB60818-8005-5848-9A49-22C849C24C19}"/>
              </a:ext>
            </a:extLst>
          </p:cNvPr>
          <p:cNvSpPr>
            <a:spLocks noGrp="1"/>
          </p:cNvSpPr>
          <p:nvPr>
            <p:ph idx="1"/>
          </p:nvPr>
        </p:nvSpPr>
        <p:spPr/>
        <p:txBody>
          <a:bodyPr>
            <a:normAutofit/>
          </a:bodyPr>
          <a:lstStyle/>
          <a:p>
            <a:r>
              <a:rPr lang="en" sz="3200" i="1" dirty="0"/>
              <a:t>the aims or research question(s) of the project, including any hypotheses that have been tested</a:t>
            </a:r>
          </a:p>
          <a:p>
            <a:r>
              <a:rPr lang="en" sz="3200" i="1" dirty="0"/>
              <a:t>the research methods and theoretical framework that have been outlined earlier in the thesis.</a:t>
            </a:r>
          </a:p>
          <a:p>
            <a:r>
              <a:rPr lang="en" sz="3200" dirty="0"/>
              <a:t>You are not simply describing the data. You need to make connections, and make apparent your reasons for saying that data should be interpreted in one way rather than another.</a:t>
            </a:r>
          </a:p>
        </p:txBody>
      </p:sp>
    </p:spTree>
    <p:extLst>
      <p:ext uri="{BB962C8B-B14F-4D97-AF65-F5344CB8AC3E}">
        <p14:creationId xmlns:p14="http://schemas.microsoft.com/office/powerpoint/2010/main" val="540642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4CB837-2C2C-AF41-82A7-ED1C184BDFB3}"/>
              </a:ext>
            </a:extLst>
          </p:cNvPr>
          <p:cNvSpPr>
            <a:spLocks noGrp="1"/>
          </p:cNvSpPr>
          <p:nvPr>
            <p:ph type="title"/>
          </p:nvPr>
        </p:nvSpPr>
        <p:spPr/>
        <p:txBody>
          <a:bodyPr/>
          <a:lstStyle/>
          <a:p>
            <a:r>
              <a:rPr lang="en-US" dirty="0"/>
              <a:t>Structure (example)</a:t>
            </a:r>
            <a:endParaRPr lang="ru-RU" dirty="0"/>
          </a:p>
        </p:txBody>
      </p:sp>
      <p:sp>
        <p:nvSpPr>
          <p:cNvPr id="3" name="Объект 2">
            <a:extLst>
              <a:ext uri="{FF2B5EF4-FFF2-40B4-BE49-F238E27FC236}">
                <a16:creationId xmlns:a16="http://schemas.microsoft.com/office/drawing/2014/main" id="{E84F8DE2-F814-5541-B4D7-A882F7606D50}"/>
              </a:ext>
            </a:extLst>
          </p:cNvPr>
          <p:cNvSpPr>
            <a:spLocks noGrp="1"/>
          </p:cNvSpPr>
          <p:nvPr>
            <p:ph idx="1"/>
          </p:nvPr>
        </p:nvSpPr>
        <p:spPr/>
        <p:txBody>
          <a:bodyPr/>
          <a:lstStyle/>
          <a:p>
            <a:r>
              <a:rPr lang="en" dirty="0"/>
              <a:t>Literature PhD thesis:</a:t>
            </a:r>
          </a:p>
          <a:p>
            <a:r>
              <a:rPr lang="en" dirty="0"/>
              <a:t>The principal goal of the vernacular adaptor of a Latin saint's life was to edify and instruct his audience. In this chapter I shall try to show to what extent our texts conform to vernacular conventions of a well-told story of a saint, and in what ways they had to modify their originals to do so, attempting also to identify some of the individual characteristics of the three poems.</a:t>
            </a:r>
          </a:p>
          <a:p>
            <a:endParaRPr lang="ru-RU" dirty="0"/>
          </a:p>
        </p:txBody>
      </p:sp>
    </p:spTree>
    <p:extLst>
      <p:ext uri="{BB962C8B-B14F-4D97-AF65-F5344CB8AC3E}">
        <p14:creationId xmlns:p14="http://schemas.microsoft.com/office/powerpoint/2010/main" val="1814382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08FB35-BA94-A24D-8E03-B411C7D9974A}"/>
              </a:ext>
            </a:extLst>
          </p:cNvPr>
          <p:cNvSpPr>
            <a:spLocks noGrp="1"/>
          </p:cNvSpPr>
          <p:nvPr>
            <p:ph type="title"/>
          </p:nvPr>
        </p:nvSpPr>
        <p:spPr/>
        <p:txBody>
          <a:bodyPr/>
          <a:lstStyle/>
          <a:p>
            <a:r>
              <a:rPr lang="en" dirty="0"/>
              <a:t>For all types of research, decisions about what data to include are important.</a:t>
            </a:r>
            <a:endParaRPr lang="ru-RU" dirty="0"/>
          </a:p>
        </p:txBody>
      </p:sp>
      <p:sp>
        <p:nvSpPr>
          <p:cNvPr id="3" name="Объект 2">
            <a:extLst>
              <a:ext uri="{FF2B5EF4-FFF2-40B4-BE49-F238E27FC236}">
                <a16:creationId xmlns:a16="http://schemas.microsoft.com/office/drawing/2014/main" id="{8F215E0B-AE8C-5943-ABE3-EC6205CF7E5D}"/>
              </a:ext>
            </a:extLst>
          </p:cNvPr>
          <p:cNvSpPr>
            <a:spLocks noGrp="1"/>
          </p:cNvSpPr>
          <p:nvPr>
            <p:ph idx="1"/>
          </p:nvPr>
        </p:nvSpPr>
        <p:spPr/>
        <p:txBody>
          <a:bodyPr/>
          <a:lstStyle/>
          <a:p>
            <a:r>
              <a:rPr lang="en" dirty="0"/>
              <a:t>Include what you need to support the points you need to make. Be guided by your research questions(s) and the nature of your data.</a:t>
            </a:r>
          </a:p>
          <a:p>
            <a:r>
              <a:rPr lang="en" dirty="0"/>
              <a:t>Make your selection criteria explicit.</a:t>
            </a:r>
          </a:p>
          <a:p>
            <a:r>
              <a:rPr lang="en" dirty="0"/>
              <a:t>More detail can be provided in an appendix. Evans and </a:t>
            </a:r>
            <a:r>
              <a:rPr lang="en" dirty="0" err="1"/>
              <a:t>Gruba</a:t>
            </a:r>
            <a:r>
              <a:rPr lang="en" dirty="0"/>
              <a:t> (2002) offer some good advice: 'Include enough data in an appendix to show how you collected it, what form it took, and how you treated it in the process of condensing it for presentation in the results chapter.' (p. 105)</a:t>
            </a:r>
          </a:p>
          <a:p>
            <a:endParaRPr lang="ru-RU" dirty="0"/>
          </a:p>
        </p:txBody>
      </p:sp>
    </p:spTree>
    <p:extLst>
      <p:ext uri="{BB962C8B-B14F-4D97-AF65-F5344CB8AC3E}">
        <p14:creationId xmlns:p14="http://schemas.microsoft.com/office/powerpoint/2010/main" val="388105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C171FB-EBB1-7A4D-9150-FC7DD3FC5B7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B8FB02B-0BE3-444A-A726-C5EFD26EEA64}"/>
              </a:ext>
            </a:extLst>
          </p:cNvPr>
          <p:cNvSpPr>
            <a:spLocks noGrp="1"/>
          </p:cNvSpPr>
          <p:nvPr>
            <p:ph idx="1"/>
          </p:nvPr>
        </p:nvSpPr>
        <p:spPr/>
        <p:txBody>
          <a:bodyPr/>
          <a:lstStyle/>
          <a:p>
            <a:r>
              <a:rPr lang="en" b="1" dirty="0"/>
              <a:t>Commentary </a:t>
            </a:r>
            <a:r>
              <a:rPr lang="en" dirty="0"/>
              <a:t>on results may include:</a:t>
            </a:r>
          </a:p>
          <a:p>
            <a:r>
              <a:rPr lang="en" dirty="0"/>
              <a:t>explanations</a:t>
            </a:r>
          </a:p>
          <a:p>
            <a:r>
              <a:rPr lang="en" dirty="0"/>
              <a:t>comparisons between results</a:t>
            </a:r>
          </a:p>
          <a:p>
            <a:r>
              <a:rPr lang="en" dirty="0"/>
              <a:t>comments on whether the results are expected or unexpected</a:t>
            </a:r>
          </a:p>
          <a:p>
            <a:r>
              <a:rPr lang="en" dirty="0"/>
              <a:t>comments about unsatisfactory data.</a:t>
            </a:r>
          </a:p>
          <a:p>
            <a:pPr marL="0" indent="0">
              <a:buNone/>
            </a:pPr>
            <a:endParaRPr lang="ru-RU" dirty="0"/>
          </a:p>
        </p:txBody>
      </p:sp>
    </p:spTree>
    <p:extLst>
      <p:ext uri="{BB962C8B-B14F-4D97-AF65-F5344CB8AC3E}">
        <p14:creationId xmlns:p14="http://schemas.microsoft.com/office/powerpoint/2010/main" val="1147731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A16D96-63B1-1045-9A10-2CCB1385DB26}"/>
              </a:ext>
            </a:extLst>
          </p:cNvPr>
          <p:cNvSpPr>
            <a:spLocks noGrp="1"/>
          </p:cNvSpPr>
          <p:nvPr>
            <p:ph type="title"/>
          </p:nvPr>
        </p:nvSpPr>
        <p:spPr/>
        <p:txBody>
          <a:bodyPr/>
          <a:lstStyle/>
          <a:p>
            <a:r>
              <a:rPr lang="en-US" dirty="0"/>
              <a:t>Content</a:t>
            </a:r>
            <a:endParaRPr lang="ru-RU" dirty="0"/>
          </a:p>
        </p:txBody>
      </p:sp>
      <p:sp>
        <p:nvSpPr>
          <p:cNvPr id="3" name="Объект 2">
            <a:extLst>
              <a:ext uri="{FF2B5EF4-FFF2-40B4-BE49-F238E27FC236}">
                <a16:creationId xmlns:a16="http://schemas.microsoft.com/office/drawing/2014/main" id="{8E206CAC-0631-584D-91E9-6E58EE91F7D5}"/>
              </a:ext>
            </a:extLst>
          </p:cNvPr>
          <p:cNvSpPr>
            <a:spLocks noGrp="1"/>
          </p:cNvSpPr>
          <p:nvPr>
            <p:ph idx="1"/>
          </p:nvPr>
        </p:nvSpPr>
        <p:spPr/>
        <p:txBody>
          <a:bodyPr>
            <a:normAutofit lnSpcReduction="10000"/>
          </a:bodyPr>
          <a:lstStyle/>
          <a:p>
            <a:r>
              <a:rPr lang="en-US" dirty="0"/>
              <a:t>Types of reports</a:t>
            </a:r>
          </a:p>
          <a:p>
            <a:r>
              <a:rPr lang="en-US" dirty="0"/>
              <a:t>Preparation of an oral report</a:t>
            </a:r>
          </a:p>
          <a:p>
            <a:r>
              <a:rPr lang="en-US" dirty="0"/>
              <a:t>Features of preparing a poster report</a:t>
            </a:r>
          </a:p>
          <a:p>
            <a:r>
              <a:rPr lang="en-US" dirty="0"/>
              <a:t>Publishing </a:t>
            </a:r>
          </a:p>
          <a:p>
            <a:r>
              <a:rPr lang="en-US" dirty="0"/>
              <a:t>Reporting results from large studies</a:t>
            </a:r>
          </a:p>
          <a:p>
            <a:r>
              <a:rPr lang="en-US" dirty="0"/>
              <a:t>Policies for data sharing</a:t>
            </a:r>
          </a:p>
          <a:p>
            <a:r>
              <a:rPr lang="en-US" dirty="0"/>
              <a:t>E-journals and E-letters</a:t>
            </a:r>
          </a:p>
          <a:p>
            <a:r>
              <a:rPr lang="en-US" dirty="0"/>
              <a:t>Citation index</a:t>
            </a:r>
          </a:p>
          <a:p>
            <a:r>
              <a:rPr lang="en-US" dirty="0"/>
              <a:t>Impact factors</a:t>
            </a:r>
            <a:endParaRPr lang="ru-RU" dirty="0"/>
          </a:p>
        </p:txBody>
      </p:sp>
    </p:spTree>
    <p:extLst>
      <p:ext uri="{BB962C8B-B14F-4D97-AF65-F5344CB8AC3E}">
        <p14:creationId xmlns:p14="http://schemas.microsoft.com/office/powerpoint/2010/main" val="2296376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E2EEB7-991A-7542-946E-A11A332EE7DA}"/>
              </a:ext>
            </a:extLst>
          </p:cNvPr>
          <p:cNvSpPr>
            <a:spLocks noGrp="1"/>
          </p:cNvSpPr>
          <p:nvPr>
            <p:ph type="title"/>
          </p:nvPr>
        </p:nvSpPr>
        <p:spPr/>
        <p:txBody>
          <a:bodyPr/>
          <a:lstStyle/>
          <a:p>
            <a:r>
              <a:rPr lang="en-US" dirty="0"/>
              <a:t>Discuss your findings</a:t>
            </a:r>
            <a:endParaRPr lang="ru-RU" dirty="0"/>
          </a:p>
        </p:txBody>
      </p:sp>
      <p:sp>
        <p:nvSpPr>
          <p:cNvPr id="3" name="Объект 2">
            <a:extLst>
              <a:ext uri="{FF2B5EF4-FFF2-40B4-BE49-F238E27FC236}">
                <a16:creationId xmlns:a16="http://schemas.microsoft.com/office/drawing/2014/main" id="{FBA862B5-310D-8143-9798-175E7C783662}"/>
              </a:ext>
            </a:extLst>
          </p:cNvPr>
          <p:cNvSpPr>
            <a:spLocks noGrp="1"/>
          </p:cNvSpPr>
          <p:nvPr>
            <p:ph idx="1"/>
          </p:nvPr>
        </p:nvSpPr>
        <p:spPr/>
        <p:txBody>
          <a:bodyPr/>
          <a:lstStyle/>
          <a:p>
            <a:r>
              <a:rPr lang="en" dirty="0"/>
              <a:t>If your research is testing a hypothesis (</a:t>
            </a:r>
            <a:r>
              <a:rPr lang="en" dirty="0" err="1"/>
              <a:t>quantitive</a:t>
            </a:r>
            <a:r>
              <a:rPr lang="en" dirty="0"/>
              <a:t> only), you need to answer these questions:</a:t>
            </a:r>
          </a:p>
          <a:p>
            <a:r>
              <a:rPr lang="en" dirty="0"/>
              <a:t>Do your research findings support your initial hypothesis? Why and how?</a:t>
            </a:r>
          </a:p>
          <a:p>
            <a:r>
              <a:rPr lang="en" dirty="0"/>
              <a:t>Do your findings only support the hypothesis in part? Why and how?</a:t>
            </a:r>
          </a:p>
          <a:p>
            <a:r>
              <a:rPr lang="en" dirty="0"/>
              <a:t>Do your findings disprove your hypothesis? Why and how?</a:t>
            </a:r>
          </a:p>
          <a:p>
            <a:r>
              <a:rPr lang="en" dirty="0"/>
              <a:t>What else do your findings tell you, over and above what you initially set out to investigate?</a:t>
            </a:r>
          </a:p>
          <a:p>
            <a:endParaRPr lang="ru-RU" dirty="0"/>
          </a:p>
        </p:txBody>
      </p:sp>
    </p:spTree>
    <p:extLst>
      <p:ext uri="{BB962C8B-B14F-4D97-AF65-F5344CB8AC3E}">
        <p14:creationId xmlns:p14="http://schemas.microsoft.com/office/powerpoint/2010/main" val="2598605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BE4A66-E168-E942-BA96-9664EED91FAF}"/>
              </a:ext>
            </a:extLst>
          </p:cNvPr>
          <p:cNvSpPr>
            <a:spLocks noGrp="1"/>
          </p:cNvSpPr>
          <p:nvPr>
            <p:ph type="title"/>
          </p:nvPr>
        </p:nvSpPr>
        <p:spPr/>
        <p:txBody>
          <a:bodyPr/>
          <a:lstStyle/>
          <a:p>
            <a:r>
              <a:rPr lang="en-US" dirty="0"/>
              <a:t>Discuss your findings</a:t>
            </a:r>
            <a:endParaRPr lang="ru-RU" dirty="0"/>
          </a:p>
        </p:txBody>
      </p:sp>
      <p:sp>
        <p:nvSpPr>
          <p:cNvPr id="3" name="Объект 2">
            <a:extLst>
              <a:ext uri="{FF2B5EF4-FFF2-40B4-BE49-F238E27FC236}">
                <a16:creationId xmlns:a16="http://schemas.microsoft.com/office/drawing/2014/main" id="{06D91A41-E802-304B-BD45-BFFC7C91B74C}"/>
              </a:ext>
            </a:extLst>
          </p:cNvPr>
          <p:cNvSpPr>
            <a:spLocks noGrp="1"/>
          </p:cNvSpPr>
          <p:nvPr>
            <p:ph idx="1"/>
          </p:nvPr>
        </p:nvSpPr>
        <p:spPr/>
        <p:txBody>
          <a:bodyPr>
            <a:normAutofit lnSpcReduction="10000"/>
          </a:bodyPr>
          <a:lstStyle/>
          <a:p>
            <a:r>
              <a:rPr lang="en" dirty="0"/>
              <a:t>Relation to other research</a:t>
            </a:r>
          </a:p>
          <a:p>
            <a:pPr lvl="1"/>
            <a:r>
              <a:rPr lang="en" dirty="0"/>
              <a:t>Since one of the requirements of a doctorate is to make a contribution to knowledge, it is essential to show how your results fit in with other work that has been done in your field.</a:t>
            </a:r>
          </a:p>
          <a:p>
            <a:pPr lvl="1"/>
            <a:r>
              <a:rPr lang="en" dirty="0"/>
              <a:t>Point out the agreements and disagreements between your data and that of others.</a:t>
            </a:r>
          </a:p>
          <a:p>
            <a:r>
              <a:rPr lang="en" dirty="0"/>
              <a:t>In presenting your own interpretation of the results, consider the strengths and weaknesses of alternative interpretations from the literature.</a:t>
            </a:r>
          </a:p>
          <a:p>
            <a:pPr lvl="1"/>
            <a:r>
              <a:rPr lang="en" dirty="0"/>
              <a:t>Implications</a:t>
            </a:r>
          </a:p>
          <a:p>
            <a:pPr lvl="1"/>
            <a:r>
              <a:rPr lang="en" dirty="0"/>
              <a:t>technical applications</a:t>
            </a:r>
          </a:p>
          <a:p>
            <a:pPr lvl="1"/>
            <a:r>
              <a:rPr lang="en" dirty="0"/>
              <a:t>professional practice</a:t>
            </a:r>
            <a:endParaRPr lang="ru-RU" dirty="0"/>
          </a:p>
        </p:txBody>
      </p:sp>
    </p:spTree>
    <p:extLst>
      <p:ext uri="{BB962C8B-B14F-4D97-AF65-F5344CB8AC3E}">
        <p14:creationId xmlns:p14="http://schemas.microsoft.com/office/powerpoint/2010/main" val="4035960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E566D7-432E-3C4E-ABE7-3A59C474D9C7}"/>
              </a:ext>
            </a:extLst>
          </p:cNvPr>
          <p:cNvSpPr>
            <a:spLocks noGrp="1"/>
          </p:cNvSpPr>
          <p:nvPr>
            <p:ph type="title"/>
          </p:nvPr>
        </p:nvSpPr>
        <p:spPr/>
        <p:txBody>
          <a:bodyPr/>
          <a:lstStyle/>
          <a:p>
            <a:r>
              <a:rPr lang="en-US" dirty="0"/>
              <a:t>Discuss your findings</a:t>
            </a:r>
            <a:endParaRPr lang="ru-RU" dirty="0"/>
          </a:p>
        </p:txBody>
      </p:sp>
      <p:sp>
        <p:nvSpPr>
          <p:cNvPr id="3" name="Объект 2">
            <a:extLst>
              <a:ext uri="{FF2B5EF4-FFF2-40B4-BE49-F238E27FC236}">
                <a16:creationId xmlns:a16="http://schemas.microsoft.com/office/drawing/2014/main" id="{F1E96842-5F2B-7245-8B4D-89007444B491}"/>
              </a:ext>
            </a:extLst>
          </p:cNvPr>
          <p:cNvSpPr>
            <a:spLocks noGrp="1"/>
          </p:cNvSpPr>
          <p:nvPr>
            <p:ph idx="1"/>
          </p:nvPr>
        </p:nvSpPr>
        <p:spPr/>
        <p:txBody>
          <a:bodyPr/>
          <a:lstStyle/>
          <a:p>
            <a:r>
              <a:rPr lang="en" dirty="0"/>
              <a:t>Writing your discussion</a:t>
            </a:r>
          </a:p>
          <a:p>
            <a:r>
              <a:rPr lang="en" dirty="0"/>
              <a:t>The skill in writing a successful discussion is in moving backwards and forwards between others' research and your own research, making it clear:</a:t>
            </a:r>
          </a:p>
          <a:p>
            <a:r>
              <a:rPr lang="en" dirty="0"/>
              <a:t>which has been done by other people</a:t>
            </a:r>
          </a:p>
          <a:p>
            <a:r>
              <a:rPr lang="en" dirty="0"/>
              <a:t>which has been done by you</a:t>
            </a:r>
          </a:p>
          <a:p>
            <a:r>
              <a:rPr lang="en" b="1" dirty="0"/>
              <a:t>and</a:t>
            </a:r>
            <a:r>
              <a:rPr lang="en" dirty="0"/>
              <a:t> how they complement each other.</a:t>
            </a:r>
          </a:p>
          <a:p>
            <a:endParaRPr lang="ru-RU" dirty="0"/>
          </a:p>
        </p:txBody>
      </p:sp>
    </p:spTree>
    <p:extLst>
      <p:ext uri="{BB962C8B-B14F-4D97-AF65-F5344CB8AC3E}">
        <p14:creationId xmlns:p14="http://schemas.microsoft.com/office/powerpoint/2010/main" val="2560324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8B68D1-0339-9946-BFA0-C539462AF95D}"/>
              </a:ext>
            </a:extLst>
          </p:cNvPr>
          <p:cNvSpPr>
            <a:spLocks noGrp="1"/>
          </p:cNvSpPr>
          <p:nvPr>
            <p:ph type="title"/>
          </p:nvPr>
        </p:nvSpPr>
        <p:spPr/>
        <p:txBody>
          <a:bodyPr/>
          <a:lstStyle/>
          <a:p>
            <a:r>
              <a:rPr lang="en-US" dirty="0"/>
              <a:t>Cautious language</a:t>
            </a:r>
            <a:endParaRPr lang="ru-RU" dirty="0"/>
          </a:p>
        </p:txBody>
      </p:sp>
      <p:graphicFrame>
        <p:nvGraphicFramePr>
          <p:cNvPr id="4" name="Объект 3">
            <a:extLst>
              <a:ext uri="{FF2B5EF4-FFF2-40B4-BE49-F238E27FC236}">
                <a16:creationId xmlns:a16="http://schemas.microsoft.com/office/drawing/2014/main" id="{80743228-1179-4946-8DD0-FB77D1820489}"/>
              </a:ext>
            </a:extLst>
          </p:cNvPr>
          <p:cNvGraphicFramePr>
            <a:graphicFrameLocks noGrp="1"/>
          </p:cNvGraphicFramePr>
          <p:nvPr>
            <p:ph idx="1"/>
            <p:extLst>
              <p:ext uri="{D42A27DB-BD31-4B8C-83A1-F6EECF244321}">
                <p14:modId xmlns:p14="http://schemas.microsoft.com/office/powerpoint/2010/main" val="884080179"/>
              </p:ext>
            </p:extLst>
          </p:nvPr>
        </p:nvGraphicFramePr>
        <p:xfrm>
          <a:off x="838200" y="1690688"/>
          <a:ext cx="10515600" cy="4802187"/>
        </p:xfrm>
        <a:graphic>
          <a:graphicData uri="http://schemas.openxmlformats.org/drawingml/2006/table">
            <a:tbl>
              <a:tblPr/>
              <a:tblGrid>
                <a:gridCol w="5257800">
                  <a:extLst>
                    <a:ext uri="{9D8B030D-6E8A-4147-A177-3AD203B41FA5}">
                      <a16:colId xmlns:a16="http://schemas.microsoft.com/office/drawing/2014/main" val="2754058665"/>
                    </a:ext>
                  </a:extLst>
                </a:gridCol>
                <a:gridCol w="5257800">
                  <a:extLst>
                    <a:ext uri="{9D8B030D-6E8A-4147-A177-3AD203B41FA5}">
                      <a16:colId xmlns:a16="http://schemas.microsoft.com/office/drawing/2014/main" val="1514211491"/>
                    </a:ext>
                  </a:extLst>
                </a:gridCol>
              </a:tblGrid>
              <a:tr h="730768">
                <a:tc>
                  <a:txBody>
                    <a:bodyPr/>
                    <a:lstStyle/>
                    <a:p>
                      <a:pPr fontAlgn="t"/>
                      <a:r>
                        <a:rPr lang="en">
                          <a:effectLst/>
                        </a:rPr>
                        <a:t>Use the first person to describe your findings. </a:t>
                      </a:r>
                    </a:p>
                  </a:txBody>
                  <a:tcPr>
                    <a:lnL>
                      <a:noFill/>
                    </a:lnL>
                    <a:lnR>
                      <a:noFill/>
                    </a:lnR>
                    <a:lnT>
                      <a:noFill/>
                    </a:lnT>
                    <a:lnB w="9525" cap="flat" cmpd="sng" algn="ctr">
                      <a:solidFill>
                        <a:srgbClr val="F6F6F6"/>
                      </a:solidFill>
                      <a:prstDash val="solid"/>
                      <a:round/>
                      <a:headEnd type="none" w="med" len="med"/>
                      <a:tailEnd type="none" w="med" len="med"/>
                    </a:lnB>
                  </a:tcPr>
                </a:tc>
                <a:tc>
                  <a:txBody>
                    <a:bodyPr/>
                    <a:lstStyle/>
                    <a:p>
                      <a:pPr fontAlgn="t"/>
                      <a:r>
                        <a:rPr lang="en-US" i="1">
                          <a:effectLst/>
                        </a:rPr>
                        <a:t>My data shows...</a:t>
                      </a:r>
                      <a:endParaRPr lang="en-US">
                        <a:effectLst/>
                      </a:endParaRPr>
                    </a:p>
                  </a:txBody>
                  <a:tcPr>
                    <a:lnL>
                      <a:noFill/>
                    </a:lnL>
                    <a:lnR>
                      <a:noFill/>
                    </a:lnR>
                    <a:lnT>
                      <a:noFill/>
                    </a:lnT>
                    <a:lnB w="9525" cap="flat" cmpd="sng" algn="ctr">
                      <a:solidFill>
                        <a:srgbClr val="F6F6F6"/>
                      </a:solidFill>
                      <a:prstDash val="solid"/>
                      <a:round/>
                      <a:headEnd type="none" w="med" len="med"/>
                      <a:tailEnd type="none" w="med" len="med"/>
                    </a:lnB>
                  </a:tcPr>
                </a:tc>
                <a:extLst>
                  <a:ext uri="{0D108BD9-81ED-4DB2-BD59-A6C34878D82A}">
                    <a16:rowId xmlns:a16="http://schemas.microsoft.com/office/drawing/2014/main" val="350756774"/>
                  </a:ext>
                </a:extLst>
              </a:tr>
              <a:tr h="1357140">
                <a:tc>
                  <a:txBody>
                    <a:bodyPr/>
                    <a:lstStyle/>
                    <a:p>
                      <a:pPr fontAlgn="t"/>
                      <a:r>
                        <a:rPr lang="en">
                          <a:effectLst/>
                        </a:rPr>
                        <a:t>Consistently use ‘this’ to refer to your own research and refer to previous research by name, place or time. </a:t>
                      </a:r>
                    </a:p>
                  </a:txBody>
                  <a:tcPr>
                    <a:lnL>
                      <a:noFill/>
                    </a:lnL>
                    <a:lnR>
                      <a:noFill/>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tcPr>
                </a:tc>
                <a:tc>
                  <a:txBody>
                    <a:bodyPr/>
                    <a:lstStyle/>
                    <a:p>
                      <a:pPr fontAlgn="t"/>
                      <a:r>
                        <a:rPr lang="en" i="1">
                          <a:effectLst/>
                        </a:rPr>
                        <a:t>This study...</a:t>
                      </a:r>
                      <a:br>
                        <a:rPr lang="en">
                          <a:effectLst/>
                        </a:rPr>
                      </a:br>
                      <a:r>
                        <a:rPr lang="en" i="1">
                          <a:effectLst/>
                        </a:rPr>
                        <a:t>The findings of this research...</a:t>
                      </a:r>
                      <a:br>
                        <a:rPr lang="en">
                          <a:effectLst/>
                        </a:rPr>
                      </a:br>
                      <a:r>
                        <a:rPr lang="en" i="1">
                          <a:effectLst/>
                        </a:rPr>
                        <a:t>Smith and Geva found that...</a:t>
                      </a:r>
                      <a:br>
                        <a:rPr lang="en">
                          <a:effectLst/>
                        </a:rPr>
                      </a:br>
                      <a:r>
                        <a:rPr lang="en" i="1">
                          <a:effectLst/>
                        </a:rPr>
                        <a:t>A previous study in Belgrade... </a:t>
                      </a:r>
                      <a:endParaRPr lang="en">
                        <a:effectLst/>
                      </a:endParaRPr>
                    </a:p>
                  </a:txBody>
                  <a:tcPr>
                    <a:lnL>
                      <a:noFill/>
                    </a:lnL>
                    <a:lnR>
                      <a:noFill/>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tcPr>
                </a:tc>
                <a:extLst>
                  <a:ext uri="{0D108BD9-81ED-4DB2-BD59-A6C34878D82A}">
                    <a16:rowId xmlns:a16="http://schemas.microsoft.com/office/drawing/2014/main" val="3973032637"/>
                  </a:ext>
                </a:extLst>
              </a:tr>
              <a:tr h="1043953">
                <a:tc>
                  <a:txBody>
                    <a:bodyPr/>
                    <a:lstStyle/>
                    <a:p>
                      <a:pPr fontAlgn="t"/>
                      <a:r>
                        <a:rPr lang="en">
                          <a:effectLst/>
                        </a:rPr>
                        <a:t>Make reference to similarities or differences in approach or findings. </a:t>
                      </a:r>
                    </a:p>
                  </a:txBody>
                  <a:tcPr>
                    <a:lnL>
                      <a:noFill/>
                    </a:lnL>
                    <a:lnR>
                      <a:noFill/>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tcPr>
                </a:tc>
                <a:tc>
                  <a:txBody>
                    <a:bodyPr/>
                    <a:lstStyle/>
                    <a:p>
                      <a:pPr fontAlgn="t"/>
                      <a:r>
                        <a:rPr lang="en" i="1">
                          <a:effectLst/>
                        </a:rPr>
                        <a:t>Similar research carried out in the 1980s showed that...</a:t>
                      </a:r>
                      <a:endParaRPr lang="en">
                        <a:effectLst/>
                      </a:endParaRPr>
                    </a:p>
                  </a:txBody>
                  <a:tcPr>
                    <a:lnL>
                      <a:noFill/>
                    </a:lnL>
                    <a:lnR>
                      <a:noFill/>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tcPr>
                </a:tc>
                <a:extLst>
                  <a:ext uri="{0D108BD9-81ED-4DB2-BD59-A6C34878D82A}">
                    <a16:rowId xmlns:a16="http://schemas.microsoft.com/office/drawing/2014/main" val="2640245419"/>
                  </a:ext>
                </a:extLst>
              </a:tr>
              <a:tr h="1670326">
                <a:tc>
                  <a:txBody>
                    <a:bodyPr/>
                    <a:lstStyle/>
                    <a:p>
                      <a:pPr fontAlgn="t"/>
                      <a:r>
                        <a:rPr lang="en">
                          <a:effectLst/>
                        </a:rPr>
                        <a:t>Use the </a:t>
                      </a:r>
                      <a:r>
                        <a:rPr lang="en" b="1">
                          <a:effectLst/>
                        </a:rPr>
                        <a:t>present perfect</a:t>
                      </a:r>
                      <a:r>
                        <a:rPr lang="en">
                          <a:effectLst/>
                        </a:rPr>
                        <a:t> tense to highlight the recent relevance of your research in comparison with earlier research, referring to it in the </a:t>
                      </a:r>
                      <a:r>
                        <a:rPr lang="en" b="1">
                          <a:effectLst/>
                        </a:rPr>
                        <a:t>simple past</a:t>
                      </a:r>
                      <a:r>
                        <a:rPr lang="en">
                          <a:effectLst/>
                        </a:rPr>
                        <a:t>. </a:t>
                      </a:r>
                    </a:p>
                  </a:txBody>
                  <a:tcPr>
                    <a:lnL>
                      <a:noFill/>
                    </a:lnL>
                    <a:lnR>
                      <a:noFill/>
                    </a:lnR>
                    <a:lnT w="9525" cap="flat" cmpd="sng" algn="ctr">
                      <a:solidFill>
                        <a:srgbClr val="F6F6F6"/>
                      </a:solidFill>
                      <a:prstDash val="solid"/>
                      <a:round/>
                      <a:headEnd type="none" w="med" len="med"/>
                      <a:tailEnd type="none" w="med" len="med"/>
                    </a:lnT>
                    <a:lnB w="12700" cap="flat" cmpd="sng" algn="ctr">
                      <a:solidFill>
                        <a:srgbClr val="006DAE"/>
                      </a:solidFill>
                      <a:prstDash val="solid"/>
                      <a:round/>
                      <a:headEnd type="none" w="med" len="med"/>
                      <a:tailEnd type="none" w="med" len="med"/>
                    </a:lnB>
                  </a:tcPr>
                </a:tc>
                <a:tc>
                  <a:txBody>
                    <a:bodyPr/>
                    <a:lstStyle/>
                    <a:p>
                      <a:pPr fontAlgn="t"/>
                      <a:r>
                        <a:rPr lang="en" i="1" dirty="0">
                          <a:effectLst/>
                        </a:rPr>
                        <a:t>This study </a:t>
                      </a:r>
                      <a:r>
                        <a:rPr lang="en" b="1" i="1" dirty="0">
                          <a:effectLst/>
                        </a:rPr>
                        <a:t>has shown</a:t>
                      </a:r>
                      <a:r>
                        <a:rPr lang="en" i="1" dirty="0">
                          <a:effectLst/>
                        </a:rPr>
                        <a:t> a prevalence rate of 2.5 which is greater than that </a:t>
                      </a:r>
                      <a:r>
                        <a:rPr lang="en" b="1" i="1" dirty="0">
                          <a:effectLst/>
                        </a:rPr>
                        <a:t>found</a:t>
                      </a:r>
                      <a:r>
                        <a:rPr lang="en" i="1" dirty="0">
                          <a:effectLst/>
                        </a:rPr>
                        <a:t> by Smith and </a:t>
                      </a:r>
                      <a:r>
                        <a:rPr lang="en" i="1" dirty="0" err="1">
                          <a:effectLst/>
                        </a:rPr>
                        <a:t>Geva</a:t>
                      </a:r>
                      <a:r>
                        <a:rPr lang="en" i="1" dirty="0">
                          <a:effectLst/>
                        </a:rPr>
                        <a:t> in their Belgrade study.</a:t>
                      </a:r>
                      <a:r>
                        <a:rPr lang="en" dirty="0">
                          <a:effectLst/>
                        </a:rPr>
                        <a:t>..</a:t>
                      </a:r>
                    </a:p>
                  </a:txBody>
                  <a:tcPr>
                    <a:lnL>
                      <a:noFill/>
                    </a:lnL>
                    <a:lnR>
                      <a:noFill/>
                    </a:lnR>
                    <a:lnT w="9525" cap="flat" cmpd="sng" algn="ctr">
                      <a:solidFill>
                        <a:srgbClr val="F6F6F6"/>
                      </a:solidFill>
                      <a:prstDash val="solid"/>
                      <a:round/>
                      <a:headEnd type="none" w="med" len="med"/>
                      <a:tailEnd type="none" w="med" len="med"/>
                    </a:lnT>
                    <a:lnB w="12700" cap="flat" cmpd="sng" algn="ctr">
                      <a:solidFill>
                        <a:srgbClr val="006DAE"/>
                      </a:solidFill>
                      <a:prstDash val="solid"/>
                      <a:round/>
                      <a:headEnd type="none" w="med" len="med"/>
                      <a:tailEnd type="none" w="med" len="med"/>
                    </a:lnB>
                  </a:tcPr>
                </a:tc>
                <a:extLst>
                  <a:ext uri="{0D108BD9-81ED-4DB2-BD59-A6C34878D82A}">
                    <a16:rowId xmlns:a16="http://schemas.microsoft.com/office/drawing/2014/main" val="219213960"/>
                  </a:ext>
                </a:extLst>
              </a:tr>
            </a:tbl>
          </a:graphicData>
        </a:graphic>
      </p:graphicFrame>
    </p:spTree>
    <p:extLst>
      <p:ext uri="{BB962C8B-B14F-4D97-AF65-F5344CB8AC3E}">
        <p14:creationId xmlns:p14="http://schemas.microsoft.com/office/powerpoint/2010/main" val="2063344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5E0A79-92A1-B64E-87FC-23E42D4C0F92}"/>
              </a:ext>
            </a:extLst>
          </p:cNvPr>
          <p:cNvSpPr>
            <a:spLocks noGrp="1"/>
          </p:cNvSpPr>
          <p:nvPr>
            <p:ph type="title"/>
          </p:nvPr>
        </p:nvSpPr>
        <p:spPr/>
        <p:txBody>
          <a:bodyPr/>
          <a:lstStyle/>
          <a:p>
            <a:r>
              <a:rPr lang="en-US" dirty="0"/>
              <a:t>Data sharing policy</a:t>
            </a:r>
            <a:endParaRPr lang="ru-RU" dirty="0"/>
          </a:p>
        </p:txBody>
      </p:sp>
      <p:sp>
        <p:nvSpPr>
          <p:cNvPr id="3" name="Объект 2">
            <a:extLst>
              <a:ext uri="{FF2B5EF4-FFF2-40B4-BE49-F238E27FC236}">
                <a16:creationId xmlns:a16="http://schemas.microsoft.com/office/drawing/2014/main" id="{A888E89C-F5C1-144A-8479-3AC62AC34131}"/>
              </a:ext>
            </a:extLst>
          </p:cNvPr>
          <p:cNvSpPr>
            <a:spLocks noGrp="1"/>
          </p:cNvSpPr>
          <p:nvPr>
            <p:ph idx="1"/>
          </p:nvPr>
        </p:nvSpPr>
        <p:spPr/>
        <p:txBody>
          <a:bodyPr>
            <a:normAutofit fontScale="85000" lnSpcReduction="20000"/>
          </a:bodyPr>
          <a:lstStyle/>
          <a:p>
            <a:r>
              <a:rPr lang="en" b="1" dirty="0">
                <a:hlinkClick r:id="rId2"/>
              </a:rPr>
              <a:t>Share upon reasonable request </a:t>
            </a:r>
            <a:endParaRPr lang="en" dirty="0"/>
          </a:p>
          <a:p>
            <a:r>
              <a:rPr lang="en" i="1" dirty="0"/>
              <a:t>Authors agree to make their data available upon reasonable request. It’s up to the author to determine whether a request is reasonable.</a:t>
            </a:r>
            <a:endParaRPr lang="en" dirty="0"/>
          </a:p>
          <a:p>
            <a:r>
              <a:rPr lang="en" b="1" dirty="0">
                <a:hlinkClick r:id="rId3"/>
              </a:rPr>
              <a:t>Publicly available</a:t>
            </a:r>
            <a:endParaRPr lang="en" dirty="0"/>
          </a:p>
          <a:p>
            <a:r>
              <a:rPr lang="en" i="1" dirty="0"/>
              <a:t>Authors make their data freely available, under a license of their choice.</a:t>
            </a:r>
            <a:endParaRPr lang="en" dirty="0"/>
          </a:p>
          <a:p>
            <a:r>
              <a:rPr lang="en" b="1" dirty="0">
                <a:hlinkClick r:id="rId4"/>
              </a:rPr>
              <a:t>Open data</a:t>
            </a:r>
            <a:endParaRPr lang="en" dirty="0"/>
          </a:p>
          <a:p>
            <a:r>
              <a:rPr lang="en" i="1" dirty="0"/>
              <a:t>Authors must make their data freely available, under a license allowing re-use by any third party for any lawful purpose. Data shall be findable and fully accessible.</a:t>
            </a:r>
            <a:endParaRPr lang="en" dirty="0"/>
          </a:p>
          <a:p>
            <a:r>
              <a:rPr lang="en" b="1" dirty="0">
                <a:hlinkClick r:id="rId5"/>
              </a:rPr>
              <a:t>Open and FAIR</a:t>
            </a:r>
            <a:endParaRPr lang="en" dirty="0"/>
          </a:p>
          <a:p>
            <a:r>
              <a:rPr lang="en" i="1" dirty="0"/>
              <a:t>Authors must make their data freely available, under a license allowing re-use by any third party for any lawful purpose. Additionally, data shall meet with FAIR (findable, accessible, interoperable and reusable) standards as established in the relevant subject area.</a:t>
            </a:r>
            <a:endParaRPr lang="en" dirty="0"/>
          </a:p>
        </p:txBody>
      </p:sp>
    </p:spTree>
    <p:extLst>
      <p:ext uri="{BB962C8B-B14F-4D97-AF65-F5344CB8AC3E}">
        <p14:creationId xmlns:p14="http://schemas.microsoft.com/office/powerpoint/2010/main" val="336359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C88E41-441B-4C4F-AD6D-DFF019A73550}"/>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1DA34CA9-F8EC-374C-AC18-AC98CF05F162}"/>
              </a:ext>
            </a:extLst>
          </p:cNvPr>
          <p:cNvPicPr>
            <a:picLocks noGrp="1" noChangeAspect="1"/>
          </p:cNvPicPr>
          <p:nvPr>
            <p:ph idx="1"/>
          </p:nvPr>
        </p:nvPicPr>
        <p:blipFill>
          <a:blip r:embed="rId2"/>
          <a:stretch>
            <a:fillRect/>
          </a:stretch>
        </p:blipFill>
        <p:spPr>
          <a:xfrm>
            <a:off x="0" y="-416987"/>
            <a:ext cx="11537961" cy="7691974"/>
          </a:xfrm>
          <a:prstGeom prst="rect">
            <a:avLst/>
          </a:prstGeom>
        </p:spPr>
      </p:pic>
    </p:spTree>
    <p:extLst>
      <p:ext uri="{BB962C8B-B14F-4D97-AF65-F5344CB8AC3E}">
        <p14:creationId xmlns:p14="http://schemas.microsoft.com/office/powerpoint/2010/main" val="1373790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FB6621-1F06-5C41-9AE7-BFF5039CE181}"/>
              </a:ext>
            </a:extLst>
          </p:cNvPr>
          <p:cNvSpPr>
            <a:spLocks noGrp="1"/>
          </p:cNvSpPr>
          <p:nvPr>
            <p:ph type="title"/>
          </p:nvPr>
        </p:nvSpPr>
        <p:spPr/>
        <p:txBody>
          <a:bodyPr/>
          <a:lstStyle/>
          <a:p>
            <a:r>
              <a:rPr lang="en-US" dirty="0"/>
              <a:t>E-</a:t>
            </a:r>
            <a:r>
              <a:rPr lang="en-US" dirty="0" err="1"/>
              <a:t>jornals</a:t>
            </a:r>
            <a:r>
              <a:rPr lang="en-US" dirty="0"/>
              <a:t> and e-letters</a:t>
            </a:r>
            <a:endParaRPr lang="ru-RU" dirty="0"/>
          </a:p>
        </p:txBody>
      </p:sp>
      <p:sp>
        <p:nvSpPr>
          <p:cNvPr id="3" name="Объект 2">
            <a:extLst>
              <a:ext uri="{FF2B5EF4-FFF2-40B4-BE49-F238E27FC236}">
                <a16:creationId xmlns:a16="http://schemas.microsoft.com/office/drawing/2014/main" id="{F2A7C026-1F41-C447-9059-7D93D22975A9}"/>
              </a:ext>
            </a:extLst>
          </p:cNvPr>
          <p:cNvSpPr>
            <a:spLocks noGrp="1"/>
          </p:cNvSpPr>
          <p:nvPr>
            <p:ph idx="1"/>
          </p:nvPr>
        </p:nvSpPr>
        <p:spPr/>
        <p:txBody>
          <a:bodyPr>
            <a:normAutofit fontScale="70000" lnSpcReduction="20000"/>
          </a:bodyPr>
          <a:lstStyle/>
          <a:p>
            <a:r>
              <a:rPr lang="en" b="1" dirty="0"/>
              <a:t>Electronic journals</a:t>
            </a:r>
            <a:r>
              <a:rPr lang="en" dirty="0"/>
              <a:t>, also known as </a:t>
            </a:r>
            <a:r>
              <a:rPr lang="en" dirty="0" err="1"/>
              <a:t>ejournals</a:t>
            </a:r>
            <a:r>
              <a:rPr lang="en" dirty="0"/>
              <a:t>, e-journals, and electronic serials, are scholarly journals or intellectual magazines that can be accessed via electronic transmission.</a:t>
            </a:r>
          </a:p>
          <a:p>
            <a:r>
              <a:rPr lang="en" dirty="0"/>
              <a:t>An electronic journal is a periodical publication which is published in electronic format, usually on the Internet.</a:t>
            </a:r>
          </a:p>
          <a:p>
            <a:r>
              <a:rPr lang="en" dirty="0"/>
              <a:t>Electronic journals have several advantages over traditional printed journals:</a:t>
            </a:r>
          </a:p>
          <a:p>
            <a:r>
              <a:rPr lang="en" dirty="0"/>
              <a:t>You can search the contents pages and/or the full text of journals to find articles on a certain subject.</a:t>
            </a:r>
          </a:p>
          <a:p>
            <a:r>
              <a:rPr lang="en" dirty="0"/>
              <a:t>You can read journal articles on your desktop, you don't have to be in the Library.</a:t>
            </a:r>
          </a:p>
          <a:p>
            <a:r>
              <a:rPr lang="en" dirty="0"/>
              <a:t>You can e-mail articles to yourself or download them for printing.</a:t>
            </a:r>
          </a:p>
          <a:p>
            <a:r>
              <a:rPr lang="en" dirty="0"/>
              <a:t>The article that you want to read will always be available, even when the Library is closed.</a:t>
            </a:r>
          </a:p>
          <a:p>
            <a:r>
              <a:rPr lang="en" dirty="0"/>
              <a:t>Hypertext links allow you to move to different sections within individual journals or articles and can link you to related resources on the Internet.</a:t>
            </a:r>
          </a:p>
          <a:p>
            <a:r>
              <a:rPr lang="en" dirty="0"/>
              <a:t>Journals can include more images and audio-visual material.</a:t>
            </a:r>
          </a:p>
          <a:p>
            <a:r>
              <a:rPr lang="en" dirty="0"/>
              <a:t>Journals can be interactive - you can e-mail the author or editor with your comments.</a:t>
            </a:r>
          </a:p>
        </p:txBody>
      </p:sp>
    </p:spTree>
    <p:extLst>
      <p:ext uri="{BB962C8B-B14F-4D97-AF65-F5344CB8AC3E}">
        <p14:creationId xmlns:p14="http://schemas.microsoft.com/office/powerpoint/2010/main" val="2690314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B4A42A-C311-B14B-86F1-D7A526D7A4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4F02052-35C1-9F44-A88D-076621E08946}"/>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152975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9B9D2E-0578-B845-8989-F59C380FB154}"/>
              </a:ext>
            </a:extLst>
          </p:cNvPr>
          <p:cNvSpPr>
            <a:spLocks noGrp="1"/>
          </p:cNvSpPr>
          <p:nvPr>
            <p:ph type="title"/>
          </p:nvPr>
        </p:nvSpPr>
        <p:spPr/>
        <p:txBody>
          <a:bodyPr/>
          <a:lstStyle/>
          <a:p>
            <a:r>
              <a:rPr lang="en-US" dirty="0"/>
              <a:t>Impact factor</a:t>
            </a:r>
            <a:endParaRPr lang="ru-RU" dirty="0"/>
          </a:p>
        </p:txBody>
      </p:sp>
      <p:sp>
        <p:nvSpPr>
          <p:cNvPr id="3" name="Объект 2">
            <a:extLst>
              <a:ext uri="{FF2B5EF4-FFF2-40B4-BE49-F238E27FC236}">
                <a16:creationId xmlns:a16="http://schemas.microsoft.com/office/drawing/2014/main" id="{528323FA-DDF9-2C47-9209-5DE57B830EF3}"/>
              </a:ext>
            </a:extLst>
          </p:cNvPr>
          <p:cNvSpPr>
            <a:spLocks noGrp="1"/>
          </p:cNvSpPr>
          <p:nvPr>
            <p:ph idx="1"/>
          </p:nvPr>
        </p:nvSpPr>
        <p:spPr/>
        <p:txBody>
          <a:bodyPr/>
          <a:lstStyle/>
          <a:p>
            <a:r>
              <a:rPr lang="en" dirty="0"/>
              <a:t>The impact factor (IF) or journal impact factor (JIF) of an academic journal is a </a:t>
            </a:r>
            <a:r>
              <a:rPr lang="en" dirty="0" err="1"/>
              <a:t>scientometric</a:t>
            </a:r>
            <a:r>
              <a:rPr lang="en" dirty="0"/>
              <a:t> index that reflects the yearly average number of citations that articles published in the last two years in a given journal received. It is frequently used as a proxy for the relative importance of a journal within its field; journals with higher impact factors are often deemed to be more important than those with lower ones.</a:t>
            </a:r>
            <a:endParaRPr lang="ru-RU" dirty="0"/>
          </a:p>
        </p:txBody>
      </p:sp>
    </p:spTree>
    <p:extLst>
      <p:ext uri="{BB962C8B-B14F-4D97-AF65-F5344CB8AC3E}">
        <p14:creationId xmlns:p14="http://schemas.microsoft.com/office/powerpoint/2010/main" val="1485122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F8DFB5-5700-054E-B325-76FAECB91C5C}"/>
              </a:ext>
            </a:extLst>
          </p:cNvPr>
          <p:cNvSpPr>
            <a:spLocks noGrp="1"/>
          </p:cNvSpPr>
          <p:nvPr>
            <p:ph type="title"/>
          </p:nvPr>
        </p:nvSpPr>
        <p:spPr/>
        <p:txBody>
          <a:bodyPr/>
          <a:lstStyle/>
          <a:p>
            <a:r>
              <a:rPr lang="en-US" dirty="0"/>
              <a:t>Citation index</a:t>
            </a:r>
            <a:endParaRPr lang="ru-RU" dirty="0"/>
          </a:p>
        </p:txBody>
      </p:sp>
      <p:sp>
        <p:nvSpPr>
          <p:cNvPr id="3" name="Объект 2">
            <a:extLst>
              <a:ext uri="{FF2B5EF4-FFF2-40B4-BE49-F238E27FC236}">
                <a16:creationId xmlns:a16="http://schemas.microsoft.com/office/drawing/2014/main" id="{11C65CEE-337F-1647-A019-D2F9AB5CDD02}"/>
              </a:ext>
            </a:extLst>
          </p:cNvPr>
          <p:cNvSpPr>
            <a:spLocks noGrp="1"/>
          </p:cNvSpPr>
          <p:nvPr>
            <p:ph idx="1"/>
          </p:nvPr>
        </p:nvSpPr>
        <p:spPr/>
        <p:txBody>
          <a:bodyPr>
            <a:normAutofit lnSpcReduction="10000"/>
          </a:bodyPr>
          <a:lstStyle/>
          <a:p>
            <a:r>
              <a:rPr lang="en" dirty="0"/>
              <a:t>A citation index is a kind of bibliographic index, an index of citations between publications, allowing the user to easily establish which later documents cite which earlier documents. A form of citation index is first found in 12th-century Hebrew religious literature. Legal citation indexes are found in the 18th century and were made popular by </a:t>
            </a:r>
            <a:r>
              <a:rPr lang="en" dirty="0" err="1"/>
              <a:t>citators</a:t>
            </a:r>
            <a:r>
              <a:rPr lang="en" dirty="0"/>
              <a:t> such as Shepard's Citations (1873). In 1960, Eugene Garfield's Institute for Scientific Information (ISI) introduced the first citation index for papers published in academic journals, first the Science Citation Index (SCI), and later the Social Sciences Citation Index (SSCI) and the Arts and Humanities Citation Index (AHCI). The first automated citation indexing  was done by </a:t>
            </a:r>
            <a:r>
              <a:rPr lang="en" dirty="0" err="1"/>
              <a:t>CiteSeer</a:t>
            </a:r>
            <a:r>
              <a:rPr lang="en" dirty="0"/>
              <a:t> in 1997 and was patented. </a:t>
            </a:r>
            <a:endParaRPr lang="ru-RU" dirty="0"/>
          </a:p>
        </p:txBody>
      </p:sp>
    </p:spTree>
    <p:extLst>
      <p:ext uri="{BB962C8B-B14F-4D97-AF65-F5344CB8AC3E}">
        <p14:creationId xmlns:p14="http://schemas.microsoft.com/office/powerpoint/2010/main" val="329624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CA061E-0BD6-6E43-AC5B-654C959C7C0E}"/>
              </a:ext>
            </a:extLst>
          </p:cNvPr>
          <p:cNvSpPr>
            <a:spLocks noGrp="1"/>
          </p:cNvSpPr>
          <p:nvPr>
            <p:ph type="title"/>
          </p:nvPr>
        </p:nvSpPr>
        <p:spPr/>
        <p:txBody>
          <a:bodyPr/>
          <a:lstStyle/>
          <a:p>
            <a:r>
              <a:rPr lang="en-US" dirty="0"/>
              <a:t>Types of reports</a:t>
            </a:r>
            <a:endParaRPr lang="ru-RU" dirty="0"/>
          </a:p>
        </p:txBody>
      </p:sp>
      <p:sp>
        <p:nvSpPr>
          <p:cNvPr id="3" name="Объект 2">
            <a:extLst>
              <a:ext uri="{FF2B5EF4-FFF2-40B4-BE49-F238E27FC236}">
                <a16:creationId xmlns:a16="http://schemas.microsoft.com/office/drawing/2014/main" id="{EBAB1EA1-6061-FF41-A859-344C53C4D0BB}"/>
              </a:ext>
            </a:extLst>
          </p:cNvPr>
          <p:cNvSpPr>
            <a:spLocks noGrp="1"/>
          </p:cNvSpPr>
          <p:nvPr>
            <p:ph idx="1"/>
          </p:nvPr>
        </p:nvSpPr>
        <p:spPr/>
        <p:txBody>
          <a:bodyPr>
            <a:normAutofit fontScale="77500" lnSpcReduction="20000"/>
          </a:bodyPr>
          <a:lstStyle/>
          <a:p>
            <a:pPr fontAlgn="base"/>
            <a:r>
              <a:rPr lang="en" b="1" dirty="0"/>
              <a:t>Type # 1. Formal or Informal Reports: </a:t>
            </a:r>
          </a:p>
          <a:p>
            <a:pPr marL="0" indent="0" fontAlgn="base">
              <a:buNone/>
            </a:pPr>
            <a:r>
              <a:rPr lang="en" dirty="0"/>
              <a:t>Formal reports are carefully structured; they stress objectivity and organization, contain much detail, and are written in a style that tends to eliminate such elements as personal pronouns. Informal reports are usually short messages with natural, casual use of language. The internal memorandum can generally be described as an informal report.</a:t>
            </a:r>
          </a:p>
          <a:p>
            <a:pPr fontAlgn="base"/>
            <a:r>
              <a:rPr lang="en" b="1" dirty="0"/>
              <a:t>Type # 2. Short or Long Reports: </a:t>
            </a:r>
          </a:p>
          <a:p>
            <a:pPr marL="0" indent="0" fontAlgn="base">
              <a:buNone/>
            </a:pPr>
            <a:r>
              <a:rPr lang="en" dirty="0"/>
              <a:t>This is a confusing classification. A one-page memorandum is obviously short, and a twenty page report is clearly long. But where is the dividing line? Bear in mind that as a report becomes longer (or what you determine as long), it takes on more characteristics of formal reports.</a:t>
            </a:r>
          </a:p>
          <a:p>
            <a:pPr fontAlgn="base"/>
            <a:r>
              <a:rPr lang="en" b="1" dirty="0"/>
              <a:t>Type # 3. Informational or Analytical Reports: </a:t>
            </a:r>
            <a:endParaRPr lang="en" cap="all" dirty="0"/>
          </a:p>
          <a:p>
            <a:pPr marL="0" indent="0" fontAlgn="base">
              <a:buNone/>
            </a:pPr>
            <a:r>
              <a:rPr lang="en" dirty="0"/>
              <a:t>Informational reports (annual reports, monthly financial reports, and reports on personnel absenteeism) carry objective information from one area of an organization to another. Analytical reports (scientific research, feasibility reports, and real-estate appraisals) present attempts to solve problems.</a:t>
            </a:r>
          </a:p>
          <a:p>
            <a:endParaRPr lang="ru-RU" dirty="0"/>
          </a:p>
        </p:txBody>
      </p:sp>
    </p:spTree>
    <p:extLst>
      <p:ext uri="{BB962C8B-B14F-4D97-AF65-F5344CB8AC3E}">
        <p14:creationId xmlns:p14="http://schemas.microsoft.com/office/powerpoint/2010/main" val="158872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EDCA1C-3E02-2B44-90FD-52C540DE8C68}"/>
              </a:ext>
            </a:extLst>
          </p:cNvPr>
          <p:cNvSpPr>
            <a:spLocks noGrp="1"/>
          </p:cNvSpPr>
          <p:nvPr>
            <p:ph type="title"/>
          </p:nvPr>
        </p:nvSpPr>
        <p:spPr/>
        <p:txBody>
          <a:bodyPr/>
          <a:lstStyle/>
          <a:p>
            <a:r>
              <a:rPr lang="en-US" dirty="0"/>
              <a:t>Types of reports</a:t>
            </a:r>
            <a:endParaRPr lang="ru-RU" dirty="0"/>
          </a:p>
        </p:txBody>
      </p:sp>
      <p:sp>
        <p:nvSpPr>
          <p:cNvPr id="3" name="Объект 2">
            <a:extLst>
              <a:ext uri="{FF2B5EF4-FFF2-40B4-BE49-F238E27FC236}">
                <a16:creationId xmlns:a16="http://schemas.microsoft.com/office/drawing/2014/main" id="{C9D9BD27-8183-DB4D-BA4B-6D062EE415E4}"/>
              </a:ext>
            </a:extLst>
          </p:cNvPr>
          <p:cNvSpPr>
            <a:spLocks noGrp="1"/>
          </p:cNvSpPr>
          <p:nvPr>
            <p:ph idx="1"/>
          </p:nvPr>
        </p:nvSpPr>
        <p:spPr/>
        <p:txBody>
          <a:bodyPr>
            <a:normAutofit fontScale="77500" lnSpcReduction="20000"/>
          </a:bodyPr>
          <a:lstStyle/>
          <a:p>
            <a:pPr fontAlgn="base"/>
            <a:r>
              <a:rPr lang="en" b="1" dirty="0"/>
              <a:t>Type # 4. Proposal Report: </a:t>
            </a:r>
          </a:p>
          <a:p>
            <a:pPr marL="0" indent="0" fontAlgn="base">
              <a:buNone/>
            </a:pPr>
            <a:r>
              <a:rPr lang="en" dirty="0"/>
              <a:t>The proposal is a variation of problem-solving reports. A proposal is a document prepared to describe how one organization can meet the needs of another. Most governmental agencies advertise their needs by issuing “requests for proposal” or RFPs. The RFP specifies a need and potential suppliers prepare proposal reports telling how they can meet that need.</a:t>
            </a:r>
          </a:p>
          <a:p>
            <a:pPr fontAlgn="base"/>
            <a:r>
              <a:rPr lang="en" b="1" dirty="0"/>
              <a:t>Type # 5. Vertical or Lateral Reports:</a:t>
            </a:r>
          </a:p>
          <a:p>
            <a:pPr marL="0" indent="0" fontAlgn="base">
              <a:buNone/>
            </a:pPr>
            <a:r>
              <a:rPr lang="en" dirty="0"/>
              <a:t>This classification refers to the direction a report travels. Reports that more upward or downward the hierarchy are referred to as vertical reports; such reports contribute to management control. Lateral reports, on the other hand, assist in coordination in the organization. A report traveling between units of the same organization level (production and finance departments) is lateral.</a:t>
            </a:r>
          </a:p>
          <a:p>
            <a:pPr fontAlgn="base"/>
            <a:r>
              <a:rPr lang="en" b="1" dirty="0"/>
              <a:t>Type # 6. Internal or External Reports: </a:t>
            </a:r>
          </a:p>
          <a:p>
            <a:pPr marL="0" indent="0" fontAlgn="base">
              <a:buNone/>
            </a:pPr>
            <a:r>
              <a:rPr lang="en" dirty="0"/>
              <a:t>Internal reports travel within the organization. External reports, such as annual reports of companies, are prepared for distribution outside the organization.</a:t>
            </a:r>
          </a:p>
          <a:p>
            <a:endParaRPr lang="ru-RU" dirty="0"/>
          </a:p>
        </p:txBody>
      </p:sp>
    </p:spTree>
    <p:extLst>
      <p:ext uri="{BB962C8B-B14F-4D97-AF65-F5344CB8AC3E}">
        <p14:creationId xmlns:p14="http://schemas.microsoft.com/office/powerpoint/2010/main" val="595724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1E42D4-F819-6046-A289-18821065B171}"/>
              </a:ext>
            </a:extLst>
          </p:cNvPr>
          <p:cNvSpPr>
            <a:spLocks noGrp="1"/>
          </p:cNvSpPr>
          <p:nvPr>
            <p:ph type="title"/>
          </p:nvPr>
        </p:nvSpPr>
        <p:spPr/>
        <p:txBody>
          <a:bodyPr/>
          <a:lstStyle/>
          <a:p>
            <a:r>
              <a:rPr lang="en-US" dirty="0"/>
              <a:t>Types of reports</a:t>
            </a:r>
            <a:endParaRPr lang="ru-RU" dirty="0"/>
          </a:p>
        </p:txBody>
      </p:sp>
      <p:sp>
        <p:nvSpPr>
          <p:cNvPr id="3" name="Объект 2">
            <a:extLst>
              <a:ext uri="{FF2B5EF4-FFF2-40B4-BE49-F238E27FC236}">
                <a16:creationId xmlns:a16="http://schemas.microsoft.com/office/drawing/2014/main" id="{EBEE2369-AC65-C54C-AB27-C83A41E03C18}"/>
              </a:ext>
            </a:extLst>
          </p:cNvPr>
          <p:cNvSpPr>
            <a:spLocks noGrp="1"/>
          </p:cNvSpPr>
          <p:nvPr>
            <p:ph idx="1"/>
          </p:nvPr>
        </p:nvSpPr>
        <p:spPr/>
        <p:txBody>
          <a:bodyPr>
            <a:normAutofit fontScale="92500" lnSpcReduction="10000"/>
          </a:bodyPr>
          <a:lstStyle/>
          <a:p>
            <a:pPr fontAlgn="base"/>
            <a:r>
              <a:rPr lang="en" b="1" dirty="0"/>
              <a:t>Type # 7. Periodic Reports: </a:t>
            </a:r>
          </a:p>
          <a:p>
            <a:pPr fontAlgn="base"/>
            <a:r>
              <a:rPr lang="en" cap="all" dirty="0"/>
              <a:t>ADVERTISEMENTS:</a:t>
            </a:r>
          </a:p>
          <a:p>
            <a:pPr marL="0" indent="0" fontAlgn="base">
              <a:buNone/>
            </a:pPr>
            <a:r>
              <a:rPr lang="en" dirty="0"/>
              <a:t>Periodic reports are issued on regularly scheduled dates. They are generally upward directed and serve management control. Preprinted forms and computer-generated data contribute to uniformity of periodic reports.</a:t>
            </a:r>
          </a:p>
          <a:p>
            <a:pPr fontAlgn="base"/>
            <a:r>
              <a:rPr lang="en" b="1" dirty="0"/>
              <a:t>Type # 8. Functional Reports:</a:t>
            </a:r>
          </a:p>
          <a:p>
            <a:pPr marL="0" indent="0" fontAlgn="base">
              <a:buNone/>
            </a:pPr>
            <a:r>
              <a:rPr lang="en" dirty="0"/>
              <a:t>This classification includes accounting reports, marketing reports, financial reports, and a variety of other reports that take their designation from the ultimate use of the report. Almost all reports could be included in most of these categories. And a single report could be included in several classifications.</a:t>
            </a:r>
          </a:p>
          <a:p>
            <a:endParaRPr lang="ru-RU" dirty="0"/>
          </a:p>
        </p:txBody>
      </p:sp>
    </p:spTree>
    <p:extLst>
      <p:ext uri="{BB962C8B-B14F-4D97-AF65-F5344CB8AC3E}">
        <p14:creationId xmlns:p14="http://schemas.microsoft.com/office/powerpoint/2010/main" val="253794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7DC3ED-0744-1147-9ABE-BA09BBCDE2D9}"/>
              </a:ext>
            </a:extLst>
          </p:cNvPr>
          <p:cNvSpPr>
            <a:spLocks noGrp="1"/>
          </p:cNvSpPr>
          <p:nvPr>
            <p:ph type="title"/>
          </p:nvPr>
        </p:nvSpPr>
        <p:spPr/>
        <p:txBody>
          <a:bodyPr/>
          <a:lstStyle/>
          <a:p>
            <a:r>
              <a:rPr lang="en-US" dirty="0"/>
              <a:t>Preparing for oral presentation</a:t>
            </a:r>
            <a:endParaRPr lang="ru-RU" dirty="0"/>
          </a:p>
        </p:txBody>
      </p:sp>
      <p:sp>
        <p:nvSpPr>
          <p:cNvPr id="3" name="Объект 2">
            <a:extLst>
              <a:ext uri="{FF2B5EF4-FFF2-40B4-BE49-F238E27FC236}">
                <a16:creationId xmlns:a16="http://schemas.microsoft.com/office/drawing/2014/main" id="{E4CCD84F-818E-EE4B-82B0-F5D76ED7EA40}"/>
              </a:ext>
            </a:extLst>
          </p:cNvPr>
          <p:cNvSpPr>
            <a:spLocks noGrp="1"/>
          </p:cNvSpPr>
          <p:nvPr>
            <p:ph idx="1"/>
          </p:nvPr>
        </p:nvSpPr>
        <p:spPr>
          <a:xfrm>
            <a:off x="838200" y="1133060"/>
            <a:ext cx="10515600" cy="5724939"/>
          </a:xfrm>
        </p:spPr>
        <p:txBody>
          <a:bodyPr>
            <a:normAutofit fontScale="70000" lnSpcReduction="20000"/>
          </a:bodyPr>
          <a:lstStyle/>
          <a:p>
            <a:r>
              <a:rPr lang="en" b="1" dirty="0"/>
              <a:t>the more time you allocate for preparing for oral presentations, the better your presentation will be.</a:t>
            </a:r>
          </a:p>
          <a:p>
            <a:r>
              <a:rPr lang="en" b="1" dirty="0"/>
              <a:t>Organize your thoughts</a:t>
            </a:r>
            <a:r>
              <a:rPr lang="en" i="1" dirty="0"/>
              <a:t>. </a:t>
            </a:r>
            <a:r>
              <a:rPr lang="en" dirty="0"/>
              <a:t>Start with an outline and develop good transitions between sections.</a:t>
            </a:r>
          </a:p>
          <a:p>
            <a:r>
              <a:rPr lang="en" b="1" dirty="0"/>
              <a:t>Have a strong opening.</a:t>
            </a:r>
            <a:r>
              <a:rPr lang="en" i="1" dirty="0"/>
              <a:t> </a:t>
            </a:r>
            <a:r>
              <a:rPr lang="en" dirty="0"/>
              <a:t>Why should the audience listen to you? One good way to get their attention is to start with a question, whether or not you expect an answer.</a:t>
            </a:r>
          </a:p>
          <a:p>
            <a:r>
              <a:rPr lang="en" b="1" dirty="0"/>
              <a:t>Define terms early</a:t>
            </a:r>
            <a:r>
              <a:rPr lang="en" i="1" dirty="0"/>
              <a:t>.</a:t>
            </a:r>
            <a:r>
              <a:rPr lang="en" dirty="0"/>
              <a:t> If you are using terms that may be new to the audience, introduce them early in your presentation. Once an audience gets lost in unfamiliar terminology, it is extremely difficult to get them back on track.</a:t>
            </a:r>
          </a:p>
          <a:p>
            <a:r>
              <a:rPr lang="en" b="1" dirty="0"/>
              <a:t>Finish with a bang</a:t>
            </a:r>
            <a:r>
              <a:rPr lang="en" i="1" dirty="0"/>
              <a:t>.</a:t>
            </a:r>
            <a:r>
              <a:rPr lang="en" dirty="0"/>
              <a:t> Find one or two sentences that sum up the importance of your research. How is the world better off as a result of what you have done?</a:t>
            </a:r>
          </a:p>
          <a:p>
            <a:r>
              <a:rPr lang="en" b="1" dirty="0"/>
              <a:t>Design PowerPoint slides to introduce important information.</a:t>
            </a:r>
            <a:r>
              <a:rPr lang="en" i="1" dirty="0"/>
              <a:t> </a:t>
            </a:r>
            <a:r>
              <a:rPr lang="en" dirty="0"/>
              <a:t>Consider doing a presentation without PowerPoint. Then consider which points you cannot make without slides. Create only those slides that are necessary to improve your communication with the audience.</a:t>
            </a:r>
          </a:p>
          <a:p>
            <a:r>
              <a:rPr lang="en" b="1" dirty="0"/>
              <a:t>Time yourself</a:t>
            </a:r>
            <a:r>
              <a:rPr lang="en" i="1" dirty="0"/>
              <a:t>. </a:t>
            </a:r>
            <a:r>
              <a:rPr lang="en" dirty="0"/>
              <a:t>Do not wait until the last minute to time your presentation. You only have 5 minutes to speak, so you want to know, as soon as possible, if you are close to that limit.</a:t>
            </a:r>
          </a:p>
          <a:p>
            <a:r>
              <a:rPr lang="en" b="1" dirty="0"/>
              <a:t>Create effective notes for yourself.</a:t>
            </a:r>
            <a:r>
              <a:rPr lang="en" dirty="0"/>
              <a:t> Have notes that you can read. Do not write out your entire talk; use an outline or other brief reminders of what you want to say. Make sure the text is large enough that you can read it from a distance.</a:t>
            </a:r>
          </a:p>
          <a:p>
            <a:r>
              <a:rPr lang="en" b="1" dirty="0"/>
              <a:t>Practice, practice, practice. </a:t>
            </a:r>
            <a:r>
              <a:rPr lang="en" dirty="0"/>
              <a:t>The more you practice your presentation, the more comfortable you will be in front of an audience. Practice in front of a friend or two and ask for their feedback. Record yourself and listen to it critically. Make it better and do it again.</a:t>
            </a:r>
          </a:p>
        </p:txBody>
      </p:sp>
    </p:spTree>
    <p:extLst>
      <p:ext uri="{BB962C8B-B14F-4D97-AF65-F5344CB8AC3E}">
        <p14:creationId xmlns:p14="http://schemas.microsoft.com/office/powerpoint/2010/main" val="31601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085BFE-7265-E845-AEC5-23ECA84DC359}"/>
              </a:ext>
            </a:extLst>
          </p:cNvPr>
          <p:cNvSpPr>
            <a:spLocks noGrp="1"/>
          </p:cNvSpPr>
          <p:nvPr>
            <p:ph type="title"/>
          </p:nvPr>
        </p:nvSpPr>
        <p:spPr/>
        <p:txBody>
          <a:bodyPr/>
          <a:lstStyle/>
          <a:p>
            <a:r>
              <a:rPr lang="en-US" dirty="0"/>
              <a:t>Research poster</a:t>
            </a:r>
            <a:endParaRPr lang="ru-RU" dirty="0"/>
          </a:p>
        </p:txBody>
      </p:sp>
      <p:sp>
        <p:nvSpPr>
          <p:cNvPr id="3" name="Объект 2">
            <a:extLst>
              <a:ext uri="{FF2B5EF4-FFF2-40B4-BE49-F238E27FC236}">
                <a16:creationId xmlns:a16="http://schemas.microsoft.com/office/drawing/2014/main" id="{65BA36C0-26DD-5043-8B1C-47366625F7F9}"/>
              </a:ext>
            </a:extLst>
          </p:cNvPr>
          <p:cNvSpPr>
            <a:spLocks noGrp="1"/>
          </p:cNvSpPr>
          <p:nvPr>
            <p:ph idx="1"/>
          </p:nvPr>
        </p:nvSpPr>
        <p:spPr/>
        <p:txBody>
          <a:bodyPr/>
          <a:lstStyle/>
          <a:p>
            <a:r>
              <a:rPr lang="en" b="1" dirty="0"/>
              <a:t>What is a Research Poster?</a:t>
            </a:r>
          </a:p>
          <a:p>
            <a:r>
              <a:rPr lang="en" dirty="0"/>
              <a:t>Posters are widely used in the academic community, and most conferences include poster presentations in their program.  Research posters summarize information or research concisely and attractively to help publicize it and generate discussion.  </a:t>
            </a:r>
          </a:p>
          <a:p>
            <a:r>
              <a:rPr lang="en" dirty="0"/>
              <a:t>The poster is usually a mixture of a brief text mixed with tables, graphs, pictures, and other presentation formats. At a conference, the researcher stands by the poster display while other participants can come and view the presentation and interact with the author.</a:t>
            </a:r>
          </a:p>
          <a:p>
            <a:endParaRPr lang="ru-RU" dirty="0"/>
          </a:p>
        </p:txBody>
      </p:sp>
    </p:spTree>
    <p:extLst>
      <p:ext uri="{BB962C8B-B14F-4D97-AF65-F5344CB8AC3E}">
        <p14:creationId xmlns:p14="http://schemas.microsoft.com/office/powerpoint/2010/main" val="160524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2CBFB4-D516-E944-9D18-3E903F1F013A}"/>
              </a:ext>
            </a:extLst>
          </p:cNvPr>
          <p:cNvSpPr>
            <a:spLocks noGrp="1"/>
          </p:cNvSpPr>
          <p:nvPr>
            <p:ph type="title"/>
          </p:nvPr>
        </p:nvSpPr>
        <p:spPr/>
        <p:txBody>
          <a:bodyPr/>
          <a:lstStyle/>
          <a:p>
            <a:r>
              <a:rPr lang="en-US" dirty="0"/>
              <a:t>Research poster</a:t>
            </a:r>
            <a:endParaRPr lang="ru-RU" dirty="0"/>
          </a:p>
        </p:txBody>
      </p:sp>
      <p:sp>
        <p:nvSpPr>
          <p:cNvPr id="3" name="Объект 2">
            <a:extLst>
              <a:ext uri="{FF2B5EF4-FFF2-40B4-BE49-F238E27FC236}">
                <a16:creationId xmlns:a16="http://schemas.microsoft.com/office/drawing/2014/main" id="{ECD16B9A-554A-A949-8482-C67B5FED6A91}"/>
              </a:ext>
            </a:extLst>
          </p:cNvPr>
          <p:cNvSpPr>
            <a:spLocks noGrp="1"/>
          </p:cNvSpPr>
          <p:nvPr>
            <p:ph idx="1"/>
          </p:nvPr>
        </p:nvSpPr>
        <p:spPr/>
        <p:txBody>
          <a:bodyPr>
            <a:normAutofit lnSpcReduction="10000"/>
          </a:bodyPr>
          <a:lstStyle/>
          <a:p>
            <a:r>
              <a:rPr lang="en" b="1" dirty="0"/>
              <a:t>What makes a good poster?</a:t>
            </a:r>
          </a:p>
          <a:p>
            <a:r>
              <a:rPr lang="en" dirty="0"/>
              <a:t>Important information should be readable from about 10 feet away</a:t>
            </a:r>
          </a:p>
          <a:p>
            <a:r>
              <a:rPr lang="en" dirty="0"/>
              <a:t>Title is short and draws interest</a:t>
            </a:r>
          </a:p>
          <a:p>
            <a:r>
              <a:rPr lang="en" dirty="0"/>
              <a:t>Word count of about 300 to 800 words</a:t>
            </a:r>
          </a:p>
          <a:p>
            <a:r>
              <a:rPr lang="en" dirty="0"/>
              <a:t>Text is clear and to the point</a:t>
            </a:r>
          </a:p>
          <a:p>
            <a:r>
              <a:rPr lang="en" dirty="0"/>
              <a:t>Use of bullets, numbering, and headlines make it easy to read</a:t>
            </a:r>
          </a:p>
          <a:p>
            <a:r>
              <a:rPr lang="en" dirty="0"/>
              <a:t>Effective use of graphics, color and fonts</a:t>
            </a:r>
          </a:p>
          <a:p>
            <a:r>
              <a:rPr lang="en" dirty="0"/>
              <a:t>Consistent and clean layout</a:t>
            </a:r>
          </a:p>
          <a:p>
            <a:r>
              <a:rPr lang="en" dirty="0"/>
              <a:t>Includes acknowledgments, your name and institutional affiliation</a:t>
            </a:r>
          </a:p>
        </p:txBody>
      </p:sp>
    </p:spTree>
    <p:extLst>
      <p:ext uri="{BB962C8B-B14F-4D97-AF65-F5344CB8AC3E}">
        <p14:creationId xmlns:p14="http://schemas.microsoft.com/office/powerpoint/2010/main" val="2150946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5AEFF2-0BD6-2142-9AD8-40748C3C90C0}"/>
              </a:ext>
            </a:extLst>
          </p:cNvPr>
          <p:cNvSpPr>
            <a:spLocks noGrp="1"/>
          </p:cNvSpPr>
          <p:nvPr>
            <p:ph type="title"/>
          </p:nvPr>
        </p:nvSpPr>
        <p:spPr/>
        <p:txBody>
          <a:bodyPr/>
          <a:lstStyle/>
          <a:p>
            <a:r>
              <a:rPr lang="en-US" dirty="0"/>
              <a:t>Research poster</a:t>
            </a:r>
            <a:endParaRPr lang="ru-RU" dirty="0"/>
          </a:p>
        </p:txBody>
      </p:sp>
      <p:pic>
        <p:nvPicPr>
          <p:cNvPr id="4" name="Объект 3">
            <a:extLst>
              <a:ext uri="{FF2B5EF4-FFF2-40B4-BE49-F238E27FC236}">
                <a16:creationId xmlns:a16="http://schemas.microsoft.com/office/drawing/2014/main" id="{F54DB4D4-8F20-5643-AD8F-4C095A7F7574}"/>
              </a:ext>
            </a:extLst>
          </p:cNvPr>
          <p:cNvPicPr>
            <a:picLocks noGrp="1" noChangeAspect="1"/>
          </p:cNvPicPr>
          <p:nvPr>
            <p:ph idx="1"/>
          </p:nvPr>
        </p:nvPicPr>
        <p:blipFill>
          <a:blip r:embed="rId2"/>
          <a:stretch>
            <a:fillRect/>
          </a:stretch>
        </p:blipFill>
        <p:spPr>
          <a:xfrm>
            <a:off x="1368147" y="-13463"/>
            <a:ext cx="9127573" cy="6884926"/>
          </a:xfrm>
          <a:prstGeom prst="rect">
            <a:avLst/>
          </a:prstGeom>
        </p:spPr>
      </p:pic>
    </p:spTree>
    <p:extLst>
      <p:ext uri="{BB962C8B-B14F-4D97-AF65-F5344CB8AC3E}">
        <p14:creationId xmlns:p14="http://schemas.microsoft.com/office/powerpoint/2010/main" val="20433367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2630</Words>
  <Application>Microsoft Office PowerPoint</Application>
  <PresentationFormat>Широкоэкранный</PresentationFormat>
  <Paragraphs>164</Paragraphs>
  <Slides>29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29</vt:i4>
      </vt:variant>
    </vt:vector>
  </HeadingPairs>
  <TitlesOfParts>
    <vt:vector size="33" baseType="lpstr">
      <vt:lpstr>Arial</vt:lpstr>
      <vt:lpstr>Calibri</vt:lpstr>
      <vt:lpstr>Calibri Light</vt:lpstr>
      <vt:lpstr>Тема Office</vt:lpstr>
      <vt:lpstr>Report</vt:lpstr>
      <vt:lpstr>Content</vt:lpstr>
      <vt:lpstr>Types of reports</vt:lpstr>
      <vt:lpstr>Types of reports</vt:lpstr>
      <vt:lpstr>Types of reports</vt:lpstr>
      <vt:lpstr>Preparing for oral presentation</vt:lpstr>
      <vt:lpstr>Research poster</vt:lpstr>
      <vt:lpstr>Research poster</vt:lpstr>
      <vt:lpstr>Research poster</vt:lpstr>
      <vt:lpstr>Research poster</vt:lpstr>
      <vt:lpstr>Publishing</vt:lpstr>
      <vt:lpstr>Publishing</vt:lpstr>
      <vt:lpstr>publishing</vt:lpstr>
      <vt:lpstr>Reporting results from studies</vt:lpstr>
      <vt:lpstr>Activity</vt:lpstr>
      <vt:lpstr>Present your findings</vt:lpstr>
      <vt:lpstr>Structure (example)</vt:lpstr>
      <vt:lpstr>For all types of research, decisions about what data to include are important.</vt:lpstr>
      <vt:lpstr>Презентация PowerPoint</vt:lpstr>
      <vt:lpstr>Discuss your findings</vt:lpstr>
      <vt:lpstr>Discuss your findings</vt:lpstr>
      <vt:lpstr>Discuss your findings</vt:lpstr>
      <vt:lpstr>Cautious language</vt:lpstr>
      <vt:lpstr>Data sharing policy</vt:lpstr>
      <vt:lpstr>Презентация PowerPoint</vt:lpstr>
      <vt:lpstr>E-jornals and e-letters</vt:lpstr>
      <vt:lpstr>Презентация PowerPoint</vt:lpstr>
      <vt:lpstr>Impact factor</vt:lpstr>
      <vt:lpstr>Citation index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zulpasova@gmail.com</dc:creator>
  <cp:lastModifiedBy>Кажибекова Айым</cp:lastModifiedBy>
  <cp:revision>5</cp:revision>
  <dcterms:created xsi:type="dcterms:W3CDTF">2020-11-02T02:26:14Z</dcterms:created>
  <dcterms:modified xsi:type="dcterms:W3CDTF">2023-02-08T10:30:59Z</dcterms:modified>
</cp:coreProperties>
</file>